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256" r:id="rId5"/>
    <p:sldId id="260" r:id="rId6"/>
    <p:sldId id="277" r:id="rId7"/>
    <p:sldId id="288" r:id="rId8"/>
    <p:sldId id="264" r:id="rId9"/>
    <p:sldId id="265" r:id="rId10"/>
    <p:sldId id="278" r:id="rId11"/>
    <p:sldId id="279" r:id="rId12"/>
    <p:sldId id="284" r:id="rId13"/>
    <p:sldId id="280" r:id="rId14"/>
    <p:sldId id="266" r:id="rId15"/>
    <p:sldId id="281" r:id="rId16"/>
    <p:sldId id="267" r:id="rId17"/>
    <p:sldId id="282" r:id="rId18"/>
    <p:sldId id="283" r:id="rId19"/>
    <p:sldId id="270" r:id="rId20"/>
    <p:sldId id="271" r:id="rId21"/>
    <p:sldId id="287" r:id="rId22"/>
    <p:sldId id="273" r:id="rId23"/>
    <p:sldId id="274" r:id="rId24"/>
    <p:sldId id="289" r:id="rId25"/>
    <p:sldId id="269" r:id="rId26"/>
    <p:sldId id="272" r:id="rId27"/>
    <p:sldId id="276" r:id="rId28"/>
    <p:sldId id="290" r:id="rId29"/>
    <p:sldId id="268" r:id="rId30"/>
    <p:sldId id="286" r:id="rId31"/>
    <p:sldId id="285" r:id="rId32"/>
    <p:sldId id="259" r:id="rId33"/>
    <p:sldId id="261" r:id="rId34"/>
    <p:sldId id="26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1E35"/>
    <a:srgbClr val="2D70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7F8EC2-A7B7-4FE0-AA7D-817ECB83D726}" v="1118" dt="2025-04-14T03:36:00.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9877" autoAdjust="0"/>
  </p:normalViewPr>
  <p:slideViewPr>
    <p:cSldViewPr snapToGrid="0">
      <p:cViewPr varScale="1">
        <p:scale>
          <a:sx n="48" d="100"/>
          <a:sy n="48" d="100"/>
        </p:scale>
        <p:origin x="150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05CA29-A939-48AD-9831-A7F6B35D25FA}"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012F9-C7FF-47EB-ABEC-88A3D9F35437}" type="slidenum">
              <a:rPr lang="en-US" smtClean="0"/>
              <a:t>‹#›</a:t>
            </a:fld>
            <a:endParaRPr lang="en-US"/>
          </a:p>
        </p:txBody>
      </p:sp>
    </p:spTree>
    <p:extLst>
      <p:ext uri="{BB962C8B-B14F-4D97-AF65-F5344CB8AC3E}">
        <p14:creationId xmlns:p14="http://schemas.microsoft.com/office/powerpoint/2010/main" val="361650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my name is Tasnia, and today I’ll be presenting the Riemann zeta function, one of the most intriguing and important functions in complex analysis and mathematics as a whole.</a:t>
            </a:r>
          </a:p>
        </p:txBody>
      </p:sp>
      <p:sp>
        <p:nvSpPr>
          <p:cNvPr id="4" name="Slide Number Placeholder 3"/>
          <p:cNvSpPr>
            <a:spLocks noGrp="1"/>
          </p:cNvSpPr>
          <p:nvPr>
            <p:ph type="sldNum" sz="quarter" idx="5"/>
          </p:nvPr>
        </p:nvSpPr>
        <p:spPr/>
        <p:txBody>
          <a:bodyPr/>
          <a:lstStyle/>
          <a:p>
            <a:fld id="{37A012F9-C7FF-47EB-ABEC-88A3D9F35437}" type="slidenum">
              <a:rPr lang="en-US" smtClean="0"/>
              <a:t>1</a:t>
            </a:fld>
            <a:endParaRPr lang="en-US"/>
          </a:p>
        </p:txBody>
      </p:sp>
    </p:spTree>
    <p:extLst>
      <p:ext uri="{BB962C8B-B14F-4D97-AF65-F5344CB8AC3E}">
        <p14:creationId xmlns:p14="http://schemas.microsoft.com/office/powerpoint/2010/main" val="281280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today’s agenda. I will first provide the definition of the zeta function. Then I will introduce analytic continuation and the functional equation. </a:t>
            </a:r>
          </a:p>
          <a:p>
            <a:r>
              <a:rPr lang="en-US"/>
              <a:t>Next, we’ll explore the zeros of the function. We will wrap it up with the Basel Problem and zeta(-1).</a:t>
            </a:r>
          </a:p>
        </p:txBody>
      </p:sp>
      <p:sp>
        <p:nvSpPr>
          <p:cNvPr id="4" name="Slide Number Placeholder 3"/>
          <p:cNvSpPr>
            <a:spLocks noGrp="1"/>
          </p:cNvSpPr>
          <p:nvPr>
            <p:ph type="sldNum" sz="quarter" idx="5"/>
          </p:nvPr>
        </p:nvSpPr>
        <p:spPr/>
        <p:txBody>
          <a:bodyPr/>
          <a:lstStyle/>
          <a:p>
            <a:fld id="{37A012F9-C7FF-47EB-ABEC-88A3D9F35437}" type="slidenum">
              <a:rPr lang="en-US" smtClean="0"/>
              <a:t>2</a:t>
            </a:fld>
            <a:endParaRPr lang="en-US"/>
          </a:p>
        </p:txBody>
      </p:sp>
    </p:spTree>
    <p:extLst>
      <p:ext uri="{BB962C8B-B14F-4D97-AF65-F5344CB8AC3E}">
        <p14:creationId xmlns:p14="http://schemas.microsoft.com/office/powerpoint/2010/main" val="142156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a:t>In his 1859 paper </a:t>
            </a:r>
            <a:r>
              <a:rPr lang="en-US" sz="2800" i="1"/>
              <a:t>'On the Number of Primes Less Than a Given Magnitude,'</a:t>
            </a:r>
            <a:r>
              <a:rPr lang="en-US" sz="2800"/>
              <a:t> Bernhard Riemann aimed to understand how prime numbers are distributed. To approach this, he extended the definition of the zeta function to complex numbers, provided an analytic continuation of the function, explored several of its key properties, and even outlined a strategy for proving the Prime Number Theorem.</a:t>
            </a:r>
            <a:endParaRPr lang="en-US" dirty="0"/>
          </a:p>
        </p:txBody>
      </p:sp>
      <p:sp>
        <p:nvSpPr>
          <p:cNvPr id="4" name="Slide Number Placeholder 3"/>
          <p:cNvSpPr>
            <a:spLocks noGrp="1"/>
          </p:cNvSpPr>
          <p:nvPr>
            <p:ph type="sldNum" sz="quarter" idx="5"/>
          </p:nvPr>
        </p:nvSpPr>
        <p:spPr/>
        <p:txBody>
          <a:bodyPr/>
          <a:lstStyle/>
          <a:p>
            <a:fld id="{37A012F9-C7FF-47EB-ABEC-88A3D9F35437}" type="slidenum">
              <a:rPr lang="en-US" smtClean="0"/>
              <a:t>3</a:t>
            </a:fld>
            <a:endParaRPr lang="en-US"/>
          </a:p>
        </p:txBody>
      </p:sp>
    </p:spTree>
    <p:extLst>
      <p:ext uri="{BB962C8B-B14F-4D97-AF65-F5344CB8AC3E}">
        <p14:creationId xmlns:p14="http://schemas.microsoft.com/office/powerpoint/2010/main" val="2950314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begin with the definition of the zeta function. It’s defined as the infinite series: the sum from n equals one to infinity of one over n to the s.</a:t>
            </a:r>
          </a:p>
          <a:p>
            <a:r>
              <a:rPr lang="en-US"/>
              <a:t>Here s is a complex number with real part sigma and imaginary part t and the series only converges when the real part of s is greater than 1.</a:t>
            </a:r>
          </a:p>
        </p:txBody>
      </p:sp>
      <p:sp>
        <p:nvSpPr>
          <p:cNvPr id="4" name="Slide Number Placeholder 3"/>
          <p:cNvSpPr>
            <a:spLocks noGrp="1"/>
          </p:cNvSpPr>
          <p:nvPr>
            <p:ph type="sldNum" sz="quarter" idx="5"/>
          </p:nvPr>
        </p:nvSpPr>
        <p:spPr/>
        <p:txBody>
          <a:bodyPr/>
          <a:lstStyle/>
          <a:p>
            <a:fld id="{37A012F9-C7FF-47EB-ABEC-88A3D9F35437}" type="slidenum">
              <a:rPr lang="en-US" smtClean="0"/>
              <a:t>4</a:t>
            </a:fld>
            <a:endParaRPr lang="en-US"/>
          </a:p>
        </p:txBody>
      </p:sp>
    </p:spTree>
    <p:extLst>
      <p:ext uri="{BB962C8B-B14F-4D97-AF65-F5344CB8AC3E}">
        <p14:creationId xmlns:p14="http://schemas.microsoft.com/office/powerpoint/2010/main" val="1601617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A012F9-C7FF-47EB-ABEC-88A3D9F35437}" type="slidenum">
              <a:rPr lang="en-US" smtClean="0"/>
              <a:t>20</a:t>
            </a:fld>
            <a:endParaRPr lang="en-US"/>
          </a:p>
        </p:txBody>
      </p:sp>
    </p:spTree>
    <p:extLst>
      <p:ext uri="{BB962C8B-B14F-4D97-AF65-F5344CB8AC3E}">
        <p14:creationId xmlns:p14="http://schemas.microsoft.com/office/powerpoint/2010/main" val="4160840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E49D-0749-DA70-CE52-D4C8701AD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E7B6F-F069-D40B-00C7-7EFE45087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AE0BDF-8B3C-7761-F640-D9857332E0D8}"/>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5" name="Footer Placeholder 4">
            <a:extLst>
              <a:ext uri="{FF2B5EF4-FFF2-40B4-BE49-F238E27FC236}">
                <a16:creationId xmlns:a16="http://schemas.microsoft.com/office/drawing/2014/main" id="{39FD686B-DC7B-3B4F-08B9-19A2E731F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587761-0665-91E5-DEF5-431B4C2C0723}"/>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377246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9796-DE5A-2C2D-2484-5B1F38503B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585D80-5718-BB6B-F08E-3348AE0635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99AF8-8EC9-BE3D-AB5D-B6792E2C3B35}"/>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5" name="Footer Placeholder 4">
            <a:extLst>
              <a:ext uri="{FF2B5EF4-FFF2-40B4-BE49-F238E27FC236}">
                <a16:creationId xmlns:a16="http://schemas.microsoft.com/office/drawing/2014/main" id="{7CC56FA6-7C7C-C314-0484-7AA1F1DD4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73D87-008A-890D-9DDE-CE721468EB12}"/>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157373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DAD44-DA3A-28AC-15B5-A34D461574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E481A5-507E-50A6-81BE-D773BC45F2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235B7-D43C-826B-DE5E-079E99075BA2}"/>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5" name="Footer Placeholder 4">
            <a:extLst>
              <a:ext uri="{FF2B5EF4-FFF2-40B4-BE49-F238E27FC236}">
                <a16:creationId xmlns:a16="http://schemas.microsoft.com/office/drawing/2014/main" id="{7F2BE5E9-3A3D-C7A8-8EB5-B1058904E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9A39F-6C69-1D1A-4F0C-AE327DF26445}"/>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307217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C47F-7AEC-008B-8B44-DCEF6BCEDE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9BAF72-B58E-5F95-987E-79548B2367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6CC44-220A-1412-D922-DA49BD81757E}"/>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5" name="Footer Placeholder 4">
            <a:extLst>
              <a:ext uri="{FF2B5EF4-FFF2-40B4-BE49-F238E27FC236}">
                <a16:creationId xmlns:a16="http://schemas.microsoft.com/office/drawing/2014/main" id="{53EA56EC-3062-DFAD-1E6E-4DCD960C4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B1E54-47A0-1AC6-B472-4ECD3220CF47}"/>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302078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B6D6B-52C0-C9CB-698F-AAE9E53439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6D9799-FBC0-6E47-21D4-5BAB9B17EB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9D7EF1-49C6-F59A-9742-E75577C9CA71}"/>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5" name="Footer Placeholder 4">
            <a:extLst>
              <a:ext uri="{FF2B5EF4-FFF2-40B4-BE49-F238E27FC236}">
                <a16:creationId xmlns:a16="http://schemas.microsoft.com/office/drawing/2014/main" id="{672DB73D-9A9D-3BAE-A05D-2521993C2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D994D-913D-8C48-B48B-ED5E5146D20C}"/>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1982310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A0C8-B090-E997-73D7-C1D40D271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7B94FA-4E93-1D5A-0B26-B208C4A590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EA3541-089A-4704-F401-28C2FCAD34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871169-6AA1-D4DD-E8E5-070C6374D893}"/>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6" name="Footer Placeholder 5">
            <a:extLst>
              <a:ext uri="{FF2B5EF4-FFF2-40B4-BE49-F238E27FC236}">
                <a16:creationId xmlns:a16="http://schemas.microsoft.com/office/drawing/2014/main" id="{879BA814-F684-0877-6C9B-899CB541E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5C135-D0C3-E164-C2ED-EA7C913B2E69}"/>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1059903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4163-F753-9418-0A98-54B08EEFFB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AB123E-1A7F-8C73-5404-BB86DD31B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E110CD-5D54-2212-D8BE-25C5CD2D28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BC534B-73B8-BAD4-E45C-F69071D632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365211-01E5-1136-90E8-8A07E8644E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0F407C-4923-C7B9-8F97-8D139983AC09}"/>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8" name="Footer Placeholder 7">
            <a:extLst>
              <a:ext uri="{FF2B5EF4-FFF2-40B4-BE49-F238E27FC236}">
                <a16:creationId xmlns:a16="http://schemas.microsoft.com/office/drawing/2014/main" id="{38CDFDBC-E72F-4C21-2333-1F95AF021D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7D3BCF-F064-E6AA-1D05-66AEB0AA663F}"/>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139682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A11B9-3B54-E475-2C8F-A4B98EF6F8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AD49C9-7103-1427-8C0A-8363494AFC1A}"/>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4" name="Footer Placeholder 3">
            <a:extLst>
              <a:ext uri="{FF2B5EF4-FFF2-40B4-BE49-F238E27FC236}">
                <a16:creationId xmlns:a16="http://schemas.microsoft.com/office/drawing/2014/main" id="{2CF019FF-04BE-D5B0-A99B-3098486B7F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9B87B0-9DF6-7FE8-0E51-4F1455878804}"/>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123003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2D4328-A610-361F-1CDF-A324E2E2CE1F}"/>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3" name="Footer Placeholder 2">
            <a:extLst>
              <a:ext uri="{FF2B5EF4-FFF2-40B4-BE49-F238E27FC236}">
                <a16:creationId xmlns:a16="http://schemas.microsoft.com/office/drawing/2014/main" id="{65EFBED4-9568-1748-C5E3-094CD5B92B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1F9E10-E5A5-DDFA-3B93-F818256CB724}"/>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328365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C9A9-D9D7-FBF0-2B28-FE1CEEE26E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276D2C-75E4-17F4-D26A-2BDAEE1BF8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C25974-08A3-64A2-468B-5F53C20D2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8A98A3-6675-977C-B66A-6C8A574374C8}"/>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6" name="Footer Placeholder 5">
            <a:extLst>
              <a:ext uri="{FF2B5EF4-FFF2-40B4-BE49-F238E27FC236}">
                <a16:creationId xmlns:a16="http://schemas.microsoft.com/office/drawing/2014/main" id="{C4CB1571-DC68-8AD6-FFEF-2849A64F7C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103461-D52D-334D-B001-44782B32B3C3}"/>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2217685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1B10-331D-74E3-9757-D11FC58DC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E92FE4-5E6B-295C-0B40-ED375BA272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48D6BB-EF5D-4F46-E6D0-C899450B8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495F3-403A-71CF-AED0-1CB24E290ECA}"/>
              </a:ext>
            </a:extLst>
          </p:cNvPr>
          <p:cNvSpPr>
            <a:spLocks noGrp="1"/>
          </p:cNvSpPr>
          <p:nvPr>
            <p:ph type="dt" sz="half" idx="10"/>
          </p:nvPr>
        </p:nvSpPr>
        <p:spPr/>
        <p:txBody>
          <a:bodyPr/>
          <a:lstStyle/>
          <a:p>
            <a:fld id="{19F42D45-8593-4B72-A7D5-1197A3C39D3C}" type="datetimeFigureOut">
              <a:rPr lang="en-US" smtClean="0"/>
              <a:t>4/14/2025</a:t>
            </a:fld>
            <a:endParaRPr lang="en-US"/>
          </a:p>
        </p:txBody>
      </p:sp>
      <p:sp>
        <p:nvSpPr>
          <p:cNvPr id="6" name="Footer Placeholder 5">
            <a:extLst>
              <a:ext uri="{FF2B5EF4-FFF2-40B4-BE49-F238E27FC236}">
                <a16:creationId xmlns:a16="http://schemas.microsoft.com/office/drawing/2014/main" id="{FB9177FF-E7A1-B58D-924B-1BABAF5917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4F23B5-B6AB-084E-B335-FA653139AB48}"/>
              </a:ext>
            </a:extLst>
          </p:cNvPr>
          <p:cNvSpPr>
            <a:spLocks noGrp="1"/>
          </p:cNvSpPr>
          <p:nvPr>
            <p:ph type="sldNum" sz="quarter" idx="12"/>
          </p:nvPr>
        </p:nvSpPr>
        <p:spPr/>
        <p:txBody>
          <a:bodyPr/>
          <a:lstStyle/>
          <a:p>
            <a:fld id="{2E68E011-F517-4360-B711-57EDE6477C50}" type="slidenum">
              <a:rPr lang="en-US" smtClean="0"/>
              <a:t>‹#›</a:t>
            </a:fld>
            <a:endParaRPr lang="en-US"/>
          </a:p>
        </p:txBody>
      </p:sp>
    </p:spTree>
    <p:extLst>
      <p:ext uri="{BB962C8B-B14F-4D97-AF65-F5344CB8AC3E}">
        <p14:creationId xmlns:p14="http://schemas.microsoft.com/office/powerpoint/2010/main" val="4036746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672BFE-CC0F-86F8-D925-BF89781BA4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003DB2-953A-F963-2316-2FFC78A68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C3CAEE-2044-3F31-F571-02FF7BA253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F42D45-8593-4B72-A7D5-1197A3C39D3C}" type="datetimeFigureOut">
              <a:rPr lang="en-US" smtClean="0"/>
              <a:t>4/14/2025</a:t>
            </a:fld>
            <a:endParaRPr lang="en-US"/>
          </a:p>
        </p:txBody>
      </p:sp>
      <p:sp>
        <p:nvSpPr>
          <p:cNvPr id="5" name="Footer Placeholder 4">
            <a:extLst>
              <a:ext uri="{FF2B5EF4-FFF2-40B4-BE49-F238E27FC236}">
                <a16:creationId xmlns:a16="http://schemas.microsoft.com/office/drawing/2014/main" id="{1C350121-5FBC-CF0A-BC6A-022EB2C120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D5EC46F-F012-8B08-6FB0-5D4A1F1AE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68E011-F517-4360-B711-57EDE6477C50}" type="slidenum">
              <a:rPr lang="en-US" smtClean="0"/>
              <a:t>‹#›</a:t>
            </a:fld>
            <a:endParaRPr lang="en-US"/>
          </a:p>
        </p:txBody>
      </p:sp>
    </p:spTree>
    <p:extLst>
      <p:ext uri="{BB962C8B-B14F-4D97-AF65-F5344CB8AC3E}">
        <p14:creationId xmlns:p14="http://schemas.microsoft.com/office/powerpoint/2010/main" val="3312984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5.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https://math.uchicago.edu/~may/REU2014/REUPapers/Moros.pdf" TargetMode="External"/><Relationship Id="rId2" Type="http://schemas.openxmlformats.org/officeDocument/2006/relationships/hyperlink" Target="https://math.iisc.ac.in/seminar-slides/2019/2019-12-18-KenOno-1.pdf" TargetMode="External"/><Relationship Id="rId1" Type="http://schemas.openxmlformats.org/officeDocument/2006/relationships/slideLayout" Target="../slideLayouts/slideLayout2.xml"/><Relationship Id="rId6" Type="http://schemas.openxmlformats.org/officeDocument/2006/relationships/hyperlink" Target="https://www.math.cmu.edu/~bwsulliv/basel-problem.pdf" TargetMode="External"/><Relationship Id="rId5" Type="http://schemas.openxmlformats.org/officeDocument/2006/relationships/hyperlink" Target="http://sections.maa.org/epadel/awards/studentpaper/winners/2011_Yoder.pdf" TargetMode="External"/><Relationship Id="rId4" Type="http://schemas.openxmlformats.org/officeDocument/2006/relationships/hyperlink" Target="https://www.math.ucdavis.edu/~temple/MAT21B/Riemann-Biography.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32B08-9A2C-C9F0-D0CF-2074C648FBB0}"/>
              </a:ext>
            </a:extLst>
          </p:cNvPr>
          <p:cNvSpPr>
            <a:spLocks noGrp="1"/>
          </p:cNvSpPr>
          <p:nvPr>
            <p:ph type="ctrTitle"/>
          </p:nvPr>
        </p:nvSpPr>
        <p:spPr>
          <a:xfrm>
            <a:off x="464564" y="1023730"/>
            <a:ext cx="6930150" cy="4800600"/>
          </a:xfrm>
          <a:prstGeom prst="rect">
            <a:avLst/>
          </a:prstGeom>
        </p:spPr>
        <p:txBody>
          <a:bodyPr>
            <a:normAutofit/>
          </a:bodyPr>
          <a:lstStyle/>
          <a:p>
            <a:pPr algn="l"/>
            <a:r>
              <a:rPr lang="en-US" sz="5400" b="1">
                <a:latin typeface="Cambria Math" panose="02040503050406030204" pitchFamily="18" charset="0"/>
                <a:ea typeface="Cambria Math" panose="02040503050406030204" pitchFamily="18" charset="0"/>
              </a:rPr>
              <a:t>The Riemann Zeta Function</a:t>
            </a:r>
            <a:br>
              <a:rPr lang="en-US" sz="5400">
                <a:latin typeface="Cambria Math" panose="02040503050406030204" pitchFamily="18" charset="0"/>
                <a:ea typeface="Cambria Math" panose="02040503050406030204" pitchFamily="18" charset="0"/>
              </a:rPr>
            </a:br>
            <a:br>
              <a:rPr lang="en-US" sz="4400">
                <a:latin typeface="Cambria Math" panose="02040503050406030204" pitchFamily="18" charset="0"/>
                <a:ea typeface="Cambria Math" panose="02040503050406030204" pitchFamily="18" charset="0"/>
              </a:rPr>
            </a:br>
            <a:r>
              <a:rPr lang="en-US" sz="3600">
                <a:latin typeface="Cambria Math" panose="02040503050406030204" pitchFamily="18" charset="0"/>
                <a:ea typeface="Cambria Math" panose="02040503050406030204" pitchFamily="18" charset="0"/>
              </a:rPr>
              <a:t>Tasnia Kader</a:t>
            </a:r>
            <a:br>
              <a:rPr lang="en-US" sz="3600">
                <a:latin typeface="Cambria Math" panose="02040503050406030204" pitchFamily="18" charset="0"/>
                <a:ea typeface="Cambria Math" panose="02040503050406030204" pitchFamily="18" charset="0"/>
              </a:rPr>
            </a:br>
            <a:br>
              <a:rPr lang="en-US" sz="3600">
                <a:latin typeface="Cambria Math" panose="02040503050406030204" pitchFamily="18" charset="0"/>
                <a:ea typeface="Cambria Math" panose="02040503050406030204" pitchFamily="18" charset="0"/>
              </a:rPr>
            </a:br>
            <a:r>
              <a:rPr lang="en-US" sz="3600">
                <a:latin typeface="Cambria Math" panose="02040503050406030204" pitchFamily="18" charset="0"/>
                <a:ea typeface="Cambria Math" panose="02040503050406030204" pitchFamily="18" charset="0"/>
              </a:rPr>
              <a:t>Course: MATH  3138</a:t>
            </a:r>
            <a:br>
              <a:rPr lang="en-US" sz="3600">
                <a:latin typeface="Cambria Math" panose="02040503050406030204" pitchFamily="18" charset="0"/>
                <a:ea typeface="Cambria Math" panose="02040503050406030204" pitchFamily="18" charset="0"/>
              </a:rPr>
            </a:br>
            <a:r>
              <a:rPr lang="en-US" sz="3600">
                <a:latin typeface="Cambria Math" panose="02040503050406030204" pitchFamily="18" charset="0"/>
                <a:ea typeface="Cambria Math" panose="02040503050406030204" pitchFamily="18" charset="0"/>
              </a:rPr>
              <a:t>Professor: Dr. Jeromy Sivek</a:t>
            </a:r>
            <a:endParaRPr lang="en-US" sz="5400">
              <a:latin typeface="Cambria Math" panose="02040503050406030204" pitchFamily="18" charset="0"/>
              <a:ea typeface="Cambria Math" panose="02040503050406030204" pitchFamily="18" charset="0"/>
            </a:endParaRPr>
          </a:p>
        </p:txBody>
      </p:sp>
      <p:pic>
        <p:nvPicPr>
          <p:cNvPr id="1032" name="Picture 8" descr="Suppose that Riemann Hypothesis is Correct | by AlexT | Medium">
            <a:extLst>
              <a:ext uri="{FF2B5EF4-FFF2-40B4-BE49-F238E27FC236}">
                <a16:creationId xmlns:a16="http://schemas.microsoft.com/office/drawing/2014/main" id="{317636F1-4AEE-407D-3FDB-7F9EF377F745}"/>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4096" t="9093" r="4098" b="2609"/>
          <a:stretch/>
        </p:blipFill>
        <p:spPr bwMode="auto">
          <a:xfrm>
            <a:off x="5470198" y="401246"/>
            <a:ext cx="7342343" cy="60555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280A19-BF8A-AFEF-DE25-85395EB0C54D}"/>
              </a:ext>
            </a:extLst>
          </p:cNvPr>
          <p:cNvSpPr/>
          <p:nvPr/>
        </p:nvSpPr>
        <p:spPr>
          <a:xfrm>
            <a:off x="6698974" y="238539"/>
            <a:ext cx="457200" cy="15703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824610-0CC3-9933-C9EA-D459D733CD41}"/>
              </a:ext>
            </a:extLst>
          </p:cNvPr>
          <p:cNvSpPr/>
          <p:nvPr/>
        </p:nvSpPr>
        <p:spPr>
          <a:xfrm>
            <a:off x="11767932" y="4504267"/>
            <a:ext cx="885584" cy="4926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601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9BF467-C187-7D34-28BD-6FE2B4B0BB7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B68045C-14BB-07BA-5338-940B21F78496}"/>
                  </a:ext>
                </a:extLst>
              </p:cNvPr>
              <p:cNvSpPr>
                <a:spLocks noGrp="1"/>
              </p:cNvSpPr>
              <p:nvPr>
                <p:ph type="title"/>
              </p:nvPr>
            </p:nvSpPr>
            <p:spPr>
              <a:xfrm>
                <a:off x="343259" y="859736"/>
                <a:ext cx="11505481" cy="5138528"/>
              </a:xfrm>
            </p:spPr>
            <p:txBody>
              <a:bodyPr>
                <a:normAutofit/>
              </a:bodyPr>
              <a:lstStyle/>
              <a:p>
                <a:pPr algn="just"/>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𝑍</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num>
                      <m:den>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p>
                        </m:sSup>
                      </m:den>
                    </m:f>
                  </m:oMath>
                </a14:m>
                <a:r>
                  <a:rPr lang="en-US">
                    <a:latin typeface="Cambria Math" panose="02040503050406030204" pitchFamily="18" charset="0"/>
                    <a:ea typeface="Cambria Math" panose="02040503050406030204" pitchFamily="18" charset="0"/>
                  </a:rPr>
                  <a:t> gives us an analytic continuation of </a:t>
                </a:r>
                <a14:m>
                  <m:oMath xmlns:m="http://schemas.openxmlformats.org/officeDocument/2006/math">
                    <m:r>
                      <a:rPr lang="en-US" b="0" i="1" smtClean="0">
                        <a:latin typeface="Cambria Math" panose="02040503050406030204" pitchFamily="18" charset="0"/>
                        <a:ea typeface="Cambria Math" panose="02040503050406030204" pitchFamily="18" charset="0"/>
                      </a:rPr>
                      <m:t>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r>
                  <a:rPr lang="en-US">
                    <a:latin typeface="Cambria Math" panose="02040503050406030204" pitchFamily="18" charset="0"/>
                    <a:ea typeface="Cambria Math" panose="02040503050406030204" pitchFamily="18" charset="0"/>
                  </a:rPr>
                  <a:t> over the domain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&gt;0∧</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≠1</m:t>
                        </m:r>
                      </m:e>
                    </m:d>
                  </m:oMath>
                </a14:m>
                <a:br>
                  <a:rPr lang="en-US">
                    <a:latin typeface="Cambria Math" panose="02040503050406030204" pitchFamily="18" charset="0"/>
                    <a:ea typeface="Cambria Math" panose="02040503050406030204" pitchFamily="18" charset="0"/>
                  </a:rPr>
                </a:br>
                <a:br>
                  <a:rPr lang="en-US">
                    <a:latin typeface="Cambria Math" panose="02040503050406030204" pitchFamily="18" charset="0"/>
                    <a:ea typeface="Cambria Math" panose="02040503050406030204" pitchFamily="18" charset="0"/>
                  </a:rPr>
                </a:br>
                <a:r>
                  <a:rPr lang="en-US">
                    <a:latin typeface="Cambria Math" panose="02040503050406030204" pitchFamily="18" charset="0"/>
                    <a:ea typeface="Cambria Math" panose="02040503050406030204" pitchFamily="18" charset="0"/>
                  </a:rPr>
                  <a:t>Is there a different analytic continuation that extends the domain to the entire complex plane except at </a:t>
                </a:r>
                <a14:m>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oMath>
                </a14:m>
                <a:r>
                  <a:rPr lang="en-US">
                    <a:latin typeface="Cambria Math" panose="02040503050406030204" pitchFamily="18" charset="0"/>
                    <a:ea typeface="Cambria Math" panose="02040503050406030204" pitchFamily="18" charset="0"/>
                  </a:rPr>
                  <a:t>?</a:t>
                </a:r>
              </a:p>
            </p:txBody>
          </p:sp>
        </mc:Choice>
        <mc:Fallback xmlns="">
          <p:sp>
            <p:nvSpPr>
              <p:cNvPr id="2" name="Title 1">
                <a:extLst>
                  <a:ext uri="{FF2B5EF4-FFF2-40B4-BE49-F238E27FC236}">
                    <a16:creationId xmlns:a16="http://schemas.microsoft.com/office/drawing/2014/main" id="{DB68045C-14BB-07BA-5338-940B21F78496}"/>
                  </a:ext>
                </a:extLst>
              </p:cNvPr>
              <p:cNvSpPr>
                <a:spLocks noGrp="1" noRot="1" noChangeAspect="1" noMove="1" noResize="1" noEditPoints="1" noAdjustHandles="1" noChangeArrowheads="1" noChangeShapeType="1" noTextEdit="1"/>
              </p:cNvSpPr>
              <p:nvPr>
                <p:ph type="title"/>
              </p:nvPr>
            </p:nvSpPr>
            <p:spPr>
              <a:xfrm>
                <a:off x="343259" y="859736"/>
                <a:ext cx="11505481" cy="5138528"/>
              </a:xfrm>
              <a:blipFill>
                <a:blip r:embed="rId2"/>
                <a:stretch>
                  <a:fillRect l="-2119" r="-2119"/>
                </a:stretch>
              </a:blipFill>
            </p:spPr>
            <p:txBody>
              <a:bodyPr/>
              <a:lstStyle/>
              <a:p>
                <a:r>
                  <a:rPr lang="en-US">
                    <a:noFill/>
                  </a:rPr>
                  <a:t> </a:t>
                </a:r>
              </a:p>
            </p:txBody>
          </p:sp>
        </mc:Fallback>
      </mc:AlternateContent>
    </p:spTree>
    <p:extLst>
      <p:ext uri="{BB962C8B-B14F-4D97-AF65-F5344CB8AC3E}">
        <p14:creationId xmlns:p14="http://schemas.microsoft.com/office/powerpoint/2010/main" val="412557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65C1-B221-F7B5-14B0-26C0374763C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F039282-0554-F4C3-3F57-61722387B167}"/>
                  </a:ext>
                </a:extLst>
              </p:cNvPr>
              <p:cNvSpPr>
                <a:spLocks noGrp="1"/>
              </p:cNvSpPr>
              <p:nvPr>
                <p:ph type="title"/>
              </p:nvPr>
            </p:nvSpPr>
            <p:spPr>
              <a:xfrm>
                <a:off x="838201" y="138028"/>
                <a:ext cx="10515600" cy="1325563"/>
              </a:xfrm>
            </p:spPr>
            <p:txBody>
              <a:bodyPr/>
              <a:lstStyle/>
              <a:p>
                <a:r>
                  <a:rPr lang="en-US" b="1">
                    <a:latin typeface="Cambria Math" panose="02040503050406030204" pitchFamily="18" charset="0"/>
                    <a:ea typeface="Cambria Math" panose="02040503050406030204" pitchFamily="18" charset="0"/>
                  </a:rPr>
                  <a:t>Gamma Function </a:t>
                </a:r>
                <a14:m>
                  <m:oMath xmlns:m="http://schemas.openxmlformats.org/officeDocument/2006/math">
                    <m:r>
                      <a:rPr lang="en-US" b="1" i="0" smtClean="0">
                        <a:latin typeface="Cambria Math" panose="02040503050406030204" pitchFamily="18" charset="0"/>
                        <a:ea typeface="Cambria Math" panose="02040503050406030204" pitchFamily="18" charset="0"/>
                      </a:rPr>
                      <m:t>𝚪</m:t>
                    </m:r>
                  </m:oMath>
                </a14:m>
                <a:endParaRPr lang="en-US" b="1">
                  <a:latin typeface="Cambria Math" panose="02040503050406030204" pitchFamily="18" charset="0"/>
                  <a:ea typeface="Cambria Math" panose="02040503050406030204" pitchFamily="18" charset="0"/>
                </a:endParaRPr>
              </a:p>
            </p:txBody>
          </p:sp>
        </mc:Choice>
        <mc:Fallback xmlns="">
          <p:sp>
            <p:nvSpPr>
              <p:cNvPr id="2" name="Title 1">
                <a:extLst>
                  <a:ext uri="{FF2B5EF4-FFF2-40B4-BE49-F238E27FC236}">
                    <a16:creationId xmlns:a16="http://schemas.microsoft.com/office/drawing/2014/main" id="{FF039282-0554-F4C3-3F57-61722387B167}"/>
                  </a:ext>
                </a:extLst>
              </p:cNvPr>
              <p:cNvSpPr>
                <a:spLocks noGrp="1" noRot="1" noChangeAspect="1" noMove="1" noResize="1" noEditPoints="1" noAdjustHandles="1" noChangeArrowheads="1" noChangeShapeType="1" noTextEdit="1"/>
              </p:cNvSpPr>
              <p:nvPr>
                <p:ph type="title"/>
              </p:nvPr>
            </p:nvSpPr>
            <p:spPr>
              <a:xfrm>
                <a:off x="838201" y="138028"/>
                <a:ext cx="10515600" cy="1325563"/>
              </a:xfrm>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960AB0-A616-CBBB-14CD-C36598604CFD}"/>
                  </a:ext>
                </a:extLst>
              </p:cNvPr>
              <p:cNvSpPr txBox="1"/>
              <p:nvPr/>
            </p:nvSpPr>
            <p:spPr>
              <a:xfrm>
                <a:off x="940018" y="845746"/>
                <a:ext cx="10413781" cy="209018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sz="4000" smtClean="0">
                          <a:latin typeface="Cambria Math" panose="02040503050406030204" pitchFamily="18" charset="0"/>
                          <a:ea typeface="Cambria Math" panose="02040503050406030204" pitchFamily="18" charset="0"/>
                        </a:rPr>
                        <m:t>Γ</m:t>
                      </m:r>
                      <m:d>
                        <m:dPr>
                          <m:ctrlPr>
                            <a:rPr lang="en-US" sz="4000" i="1">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i="1">
                          <a:latin typeface="Cambria Math" panose="02040503050406030204" pitchFamily="18" charset="0"/>
                          <a:ea typeface="Cambria Math" panose="02040503050406030204" pitchFamily="18" charset="0"/>
                        </a:rPr>
                        <m:t>=</m:t>
                      </m:r>
                      <m:nary>
                        <m:naryPr>
                          <m:limLoc m:val="subSup"/>
                          <m:ctrlPr>
                            <a:rPr lang="en-US" sz="4000" i="1">
                              <a:latin typeface="Cambria Math" panose="02040503050406030204" pitchFamily="18" charset="0"/>
                              <a:ea typeface="Cambria Math" panose="02040503050406030204" pitchFamily="18" charset="0"/>
                            </a:rPr>
                          </m:ctrlPr>
                        </m:naryPr>
                        <m:sub>
                          <m:r>
                            <a:rPr lang="en-US" sz="4000" i="1">
                              <a:latin typeface="Cambria Math" panose="02040503050406030204" pitchFamily="18" charset="0"/>
                              <a:ea typeface="Cambria Math" panose="02040503050406030204" pitchFamily="18" charset="0"/>
                            </a:rPr>
                            <m:t>0</m:t>
                          </m:r>
                        </m:sub>
                        <m:sup>
                          <m:r>
                            <a:rPr lang="en-US" sz="4000" i="1">
                              <a:latin typeface="Cambria Math" panose="02040503050406030204" pitchFamily="18" charset="0"/>
                              <a:ea typeface="Cambria Math" panose="02040503050406030204" pitchFamily="18" charset="0"/>
                            </a:rPr>
                            <m:t>∞</m:t>
                          </m:r>
                        </m:sup>
                        <m:e>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𝑒</m:t>
                              </m:r>
                            </m:e>
                            <m:sup>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𝑡</m:t>
                              </m:r>
                            </m:sup>
                          </m:sSup>
                        </m:e>
                      </m:nary>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𝑡</m:t>
                          </m:r>
                        </m:e>
                        <m:sup>
                          <m:r>
                            <a:rPr lang="en-US" sz="4000" b="0" i="1" smtClean="0">
                              <a:latin typeface="Cambria Math" panose="02040503050406030204" pitchFamily="18" charset="0"/>
                              <a:ea typeface="Cambria Math" panose="02040503050406030204" pitchFamily="18" charset="0"/>
                            </a:rPr>
                            <m:t>𝑠</m:t>
                          </m:r>
                          <m:r>
                            <a:rPr lang="en-US" sz="4000" i="1">
                              <a:latin typeface="Cambria Math" panose="02040503050406030204" pitchFamily="18" charset="0"/>
                              <a:ea typeface="Cambria Math" panose="02040503050406030204" pitchFamily="18" charset="0"/>
                            </a:rPr>
                            <m:t>−1</m:t>
                          </m:r>
                        </m:sup>
                      </m:sSup>
                      <m:r>
                        <a:rPr lang="en-US" sz="4000" i="1">
                          <a:latin typeface="Cambria Math" panose="02040503050406030204" pitchFamily="18" charset="0"/>
                          <a:ea typeface="Cambria Math" panose="02040503050406030204" pitchFamily="18" charset="0"/>
                        </a:rPr>
                        <m:t>𝑑𝑡</m:t>
                      </m:r>
                      <m:r>
                        <a:rPr lang="en-US" sz="4000" b="0" i="1" smtClean="0">
                          <a:latin typeface="Cambria Math" panose="02040503050406030204" pitchFamily="18" charset="0"/>
                          <a:ea typeface="Cambria Math" panose="02040503050406030204" pitchFamily="18" charset="0"/>
                        </a:rPr>
                        <m:t>            </m:t>
                      </m:r>
                      <m:r>
                        <a:rPr lang="en-US" sz="4000" b="0" i="1" smtClean="0">
                          <a:solidFill>
                            <a:schemeClr val="tx1"/>
                          </a:solidFill>
                          <a:latin typeface="Cambria Math" panose="02040503050406030204" pitchFamily="18" charset="0"/>
                          <a:ea typeface="Cambria Math" panose="02040503050406030204" pitchFamily="18" charset="0"/>
                        </a:rPr>
                        <m:t>𝑅𝑒</m:t>
                      </m:r>
                      <m:d>
                        <m:dPr>
                          <m:ctrlPr>
                            <a:rPr lang="en-US" sz="4000" b="0" i="1" smtClean="0">
                              <a:solidFill>
                                <a:schemeClr val="tx1"/>
                              </a:solidFill>
                              <a:latin typeface="Cambria Math" panose="02040503050406030204" pitchFamily="18" charset="0"/>
                              <a:ea typeface="Cambria Math" panose="02040503050406030204" pitchFamily="18" charset="0"/>
                            </a:rPr>
                          </m:ctrlPr>
                        </m:dPr>
                        <m:e>
                          <m:r>
                            <a:rPr lang="en-US" sz="4000" b="0" i="1" smtClean="0">
                              <a:solidFill>
                                <a:schemeClr val="tx1"/>
                              </a:solidFill>
                              <a:latin typeface="Cambria Math" panose="02040503050406030204" pitchFamily="18" charset="0"/>
                              <a:ea typeface="Cambria Math" panose="02040503050406030204" pitchFamily="18" charset="0"/>
                            </a:rPr>
                            <m:t>𝑠</m:t>
                          </m:r>
                        </m:e>
                      </m:d>
                      <m:r>
                        <a:rPr lang="en-US" sz="4000" b="0" i="1" smtClean="0">
                          <a:solidFill>
                            <a:schemeClr val="tx1"/>
                          </a:solidFill>
                          <a:latin typeface="Cambria Math" panose="02040503050406030204" pitchFamily="18" charset="0"/>
                          <a:ea typeface="Cambria Math" panose="02040503050406030204" pitchFamily="18" charset="0"/>
                        </a:rPr>
                        <m:t>&gt;1</m:t>
                      </m:r>
                    </m:oMath>
                  </m:oMathPara>
                </a14:m>
                <a:endParaRPr lang="en-US" sz="4000">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A6960AB0-A616-CBBB-14CD-C36598604CFD}"/>
                  </a:ext>
                </a:extLst>
              </p:cNvPr>
              <p:cNvSpPr txBox="1">
                <a:spLocks noRot="1" noChangeAspect="1" noMove="1" noResize="1" noEditPoints="1" noAdjustHandles="1" noChangeArrowheads="1" noChangeShapeType="1" noTextEdit="1"/>
              </p:cNvSpPr>
              <p:nvPr/>
            </p:nvSpPr>
            <p:spPr>
              <a:xfrm>
                <a:off x="940018" y="845746"/>
                <a:ext cx="10413781" cy="2090188"/>
              </a:xfrm>
              <a:prstGeom prst="rect">
                <a:avLst/>
              </a:prstGeom>
              <a:blipFill>
                <a:blip r:embed="rId3"/>
                <a:stretch>
                  <a:fillRect/>
                </a:stretch>
              </a:blipFill>
            </p:spPr>
            <p:txBody>
              <a:bodyPr/>
              <a:lstStyle/>
              <a:p>
                <a:r>
                  <a:rPr lang="en-US">
                    <a:noFill/>
                  </a:rPr>
                  <a:t> </a:t>
                </a:r>
              </a:p>
            </p:txBody>
          </p:sp>
        </mc:Fallback>
      </mc:AlternateContent>
      <p:pic>
        <p:nvPicPr>
          <p:cNvPr id="3074" name="Picture 2" descr="Gamma Function Definition, Properties &amp; Examples | Study.com">
            <a:extLst>
              <a:ext uri="{FF2B5EF4-FFF2-40B4-BE49-F238E27FC236}">
                <a16:creationId xmlns:a16="http://schemas.microsoft.com/office/drawing/2014/main" id="{7DD86BBA-F937-BE75-0FF9-985E54704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46" y="3039661"/>
            <a:ext cx="5257801" cy="33649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9754765-B8EE-47B3-E87B-A0E5C2DFE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307" y="2728480"/>
            <a:ext cx="4837747" cy="37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67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7EA53-B975-A10D-24B8-2EA135C6B8C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534A659-7E80-B0C9-8B48-BA2A8EA3D90D}"/>
                  </a:ext>
                </a:extLst>
              </p:cNvPr>
              <p:cNvSpPr>
                <a:spLocks noGrp="1"/>
              </p:cNvSpPr>
              <p:nvPr>
                <p:ph type="title"/>
              </p:nvPr>
            </p:nvSpPr>
            <p:spPr>
              <a:xfrm>
                <a:off x="838201" y="138028"/>
                <a:ext cx="10515600" cy="1325563"/>
              </a:xfrm>
            </p:spPr>
            <p:txBody>
              <a:bodyPr/>
              <a:lstStyle/>
              <a:p>
                <a:r>
                  <a:rPr lang="en-US" b="1">
                    <a:latin typeface="Cambria Math" panose="02040503050406030204" pitchFamily="18" charset="0"/>
                    <a:ea typeface="Cambria Math" panose="02040503050406030204" pitchFamily="18" charset="0"/>
                  </a:rPr>
                  <a:t>Gamma Function </a:t>
                </a:r>
                <a14:m>
                  <m:oMath xmlns:m="http://schemas.openxmlformats.org/officeDocument/2006/math">
                    <m:r>
                      <a:rPr lang="en-US" b="1" i="0" smtClean="0">
                        <a:latin typeface="Cambria Math" panose="02040503050406030204" pitchFamily="18" charset="0"/>
                        <a:ea typeface="Cambria Math" panose="02040503050406030204" pitchFamily="18" charset="0"/>
                      </a:rPr>
                      <m:t>𝚪</m:t>
                    </m:r>
                  </m:oMath>
                </a14:m>
                <a:endParaRPr lang="en-US" b="1">
                  <a:latin typeface="Cambria Math" panose="02040503050406030204" pitchFamily="18" charset="0"/>
                  <a:ea typeface="Cambria Math" panose="02040503050406030204" pitchFamily="18" charset="0"/>
                </a:endParaRPr>
              </a:p>
            </p:txBody>
          </p:sp>
        </mc:Choice>
        <mc:Fallback xmlns="">
          <p:sp>
            <p:nvSpPr>
              <p:cNvPr id="2" name="Title 1">
                <a:extLst>
                  <a:ext uri="{FF2B5EF4-FFF2-40B4-BE49-F238E27FC236}">
                    <a16:creationId xmlns:a16="http://schemas.microsoft.com/office/drawing/2014/main" id="{D534A659-7E80-B0C9-8B48-BA2A8EA3D90D}"/>
                  </a:ext>
                </a:extLst>
              </p:cNvPr>
              <p:cNvSpPr>
                <a:spLocks noGrp="1" noRot="1" noChangeAspect="1" noMove="1" noResize="1" noEditPoints="1" noAdjustHandles="1" noChangeArrowheads="1" noChangeShapeType="1" noTextEdit="1"/>
              </p:cNvSpPr>
              <p:nvPr>
                <p:ph type="title"/>
              </p:nvPr>
            </p:nvSpPr>
            <p:spPr>
              <a:xfrm>
                <a:off x="838201" y="138028"/>
                <a:ext cx="10515600" cy="1325563"/>
              </a:xfrm>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5E3F41-873B-E222-BDB9-FE26BA116DAB}"/>
                  </a:ext>
                </a:extLst>
              </p:cNvPr>
              <p:cNvSpPr txBox="1"/>
              <p:nvPr/>
            </p:nvSpPr>
            <p:spPr>
              <a:xfrm>
                <a:off x="940018" y="1463591"/>
                <a:ext cx="10413781" cy="901465"/>
              </a:xfrm>
              <a:prstGeom prst="rect">
                <a:avLst/>
              </a:prstGeom>
              <a:noFill/>
            </p:spPr>
            <p:txBody>
              <a:bodyPr wrap="square">
                <a:spAutoFit/>
              </a:bodyPr>
              <a:lstStyle/>
              <a:p>
                <a:pPr algn="ctr">
                  <a:lnSpc>
                    <a:spcPct val="150000"/>
                  </a:lnSpc>
                </a:pPr>
                <a14:m>
                  <m:oMath xmlns:m="http://schemas.openxmlformats.org/officeDocument/2006/math">
                    <m:r>
                      <m:rPr>
                        <m:sty m:val="p"/>
                      </m:rPr>
                      <a:rPr lang="en-US" sz="4000" smtClean="0">
                        <a:latin typeface="Cambria Math" panose="02040503050406030204" pitchFamily="18" charset="0"/>
                        <a:ea typeface="Cambria Math" panose="02040503050406030204" pitchFamily="18" charset="0"/>
                      </a:rPr>
                      <m:t>Γ</m:t>
                    </m:r>
                    <m:d>
                      <m:dPr>
                        <m:ctrlPr>
                          <a:rPr lang="en-US" sz="4000" i="1">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𝑛</m:t>
                        </m:r>
                        <m:r>
                          <a:rPr lang="en-US" sz="4000" b="0" i="1" smtClean="0">
                            <a:latin typeface="Cambria Math" panose="02040503050406030204" pitchFamily="18" charset="0"/>
                            <a:ea typeface="Cambria Math" panose="02040503050406030204" pitchFamily="18" charset="0"/>
                          </a:rPr>
                          <m:t>+1</m:t>
                        </m:r>
                      </m:e>
                    </m:d>
                    <m:r>
                      <a:rPr lang="en-US" sz="4000" i="1">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𝑛</m:t>
                    </m:r>
                    <m:r>
                      <a:rPr lang="en-US" sz="4000" b="0" i="1" smtClean="0">
                        <a:latin typeface="Cambria Math" panose="02040503050406030204" pitchFamily="18" charset="0"/>
                        <a:ea typeface="Cambria Math" panose="02040503050406030204" pitchFamily="18" charset="0"/>
                      </a:rPr>
                      <m:t>!</m:t>
                    </m:r>
                  </m:oMath>
                </a14:m>
                <a:r>
                  <a:rPr lang="en-US" sz="4000">
                    <a:solidFill>
                      <a:schemeClr val="tx1"/>
                    </a:solidFill>
                    <a:latin typeface="Cambria Math" panose="02040503050406030204" pitchFamily="18" charset="0"/>
                    <a:ea typeface="Cambria Math" panose="02040503050406030204" pitchFamily="18" charset="0"/>
                  </a:rPr>
                  <a:t>    where </a:t>
                </a:r>
                <a14:m>
                  <m:oMath xmlns:m="http://schemas.openxmlformats.org/officeDocument/2006/math">
                    <m:r>
                      <a:rPr lang="en-US" sz="4000" b="0" i="1" smtClean="0">
                        <a:solidFill>
                          <a:schemeClr val="tx1"/>
                        </a:solidFill>
                        <a:latin typeface="Cambria Math" panose="02040503050406030204" pitchFamily="18" charset="0"/>
                        <a:ea typeface="Cambria Math" panose="02040503050406030204" pitchFamily="18" charset="0"/>
                      </a:rPr>
                      <m:t>𝑛</m:t>
                    </m:r>
                    <m:r>
                      <a:rPr lang="en-US" sz="4000" b="0" i="1" smtClean="0">
                        <a:solidFill>
                          <a:schemeClr val="tx1"/>
                        </a:solidFill>
                        <a:latin typeface="Cambria Math" panose="02040503050406030204" pitchFamily="18" charset="0"/>
                        <a:ea typeface="Cambria Math" panose="02040503050406030204" pitchFamily="18" charset="0"/>
                      </a:rPr>
                      <m:t>∈</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ℤ</m:t>
                        </m:r>
                      </m:e>
                      <m:sub>
                        <m:r>
                          <a:rPr lang="en-US" sz="4000" b="0" i="1" smtClean="0">
                            <a:solidFill>
                              <a:schemeClr val="tx1"/>
                            </a:solidFill>
                            <a:latin typeface="Cambria Math" panose="02040503050406030204" pitchFamily="18" charset="0"/>
                            <a:ea typeface="Cambria Math" panose="02040503050406030204" pitchFamily="18" charset="0"/>
                          </a:rPr>
                          <m:t>≥0</m:t>
                        </m:r>
                      </m:sub>
                    </m:sSub>
                  </m:oMath>
                </a14:m>
                <a:endParaRPr lang="en-US" sz="4000">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F5E3F41-873B-E222-BDB9-FE26BA116DAB}"/>
                  </a:ext>
                </a:extLst>
              </p:cNvPr>
              <p:cNvSpPr txBox="1">
                <a:spLocks noRot="1" noChangeAspect="1" noMove="1" noResize="1" noEditPoints="1" noAdjustHandles="1" noChangeArrowheads="1" noChangeShapeType="1" noTextEdit="1"/>
              </p:cNvSpPr>
              <p:nvPr/>
            </p:nvSpPr>
            <p:spPr>
              <a:xfrm>
                <a:off x="940018" y="1463591"/>
                <a:ext cx="10413781" cy="901465"/>
              </a:xfrm>
              <a:prstGeom prst="rect">
                <a:avLst/>
              </a:prstGeom>
              <a:blipFill>
                <a:blip r:embed="rId3"/>
                <a:stretch>
                  <a:fillRect b="-28378"/>
                </a:stretch>
              </a:blipFill>
            </p:spPr>
            <p:txBody>
              <a:bodyPr/>
              <a:lstStyle/>
              <a:p>
                <a:r>
                  <a:rPr lang="en-US">
                    <a:noFill/>
                  </a:rPr>
                  <a:t> </a:t>
                </a:r>
              </a:p>
            </p:txBody>
          </p:sp>
        </mc:Fallback>
      </mc:AlternateContent>
      <p:pic>
        <p:nvPicPr>
          <p:cNvPr id="4" name="Picture 3" descr="A graph paper with red dots&#10;&#10;AI-generated content may be incorrect.">
            <a:extLst>
              <a:ext uri="{FF2B5EF4-FFF2-40B4-BE49-F238E27FC236}">
                <a16:creationId xmlns:a16="http://schemas.microsoft.com/office/drawing/2014/main" id="{E44E641A-A9BA-6E73-5D5F-317293F04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296" y="2768739"/>
            <a:ext cx="8583223" cy="3562847"/>
          </a:xfrm>
          <a:prstGeom prst="rect">
            <a:avLst/>
          </a:prstGeom>
        </p:spPr>
      </p:pic>
    </p:spTree>
    <p:extLst>
      <p:ext uri="{BB962C8B-B14F-4D97-AF65-F5344CB8AC3E}">
        <p14:creationId xmlns:p14="http://schemas.microsoft.com/office/powerpoint/2010/main" val="272290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55C7C-30FF-FC35-F39E-EB353BCEE86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D28745D-63AA-E52A-8097-EC8167D1C40C}"/>
                  </a:ext>
                </a:extLst>
              </p:cNvPr>
              <p:cNvSpPr>
                <a:spLocks noGrp="1"/>
              </p:cNvSpPr>
              <p:nvPr>
                <p:ph type="title"/>
              </p:nvPr>
            </p:nvSpPr>
            <p:spPr/>
            <p:txBody>
              <a:bodyPr/>
              <a:lstStyle/>
              <a:p>
                <a:r>
                  <a:rPr lang="en-US" b="1">
                    <a:latin typeface="Cambria Math" panose="02040503050406030204" pitchFamily="18" charset="0"/>
                    <a:ea typeface="Cambria Math" panose="02040503050406030204" pitchFamily="18" charset="0"/>
                  </a:rPr>
                  <a:t>Functional Equation of </a:t>
                </a:r>
                <a14:m>
                  <m:oMath xmlns:m="http://schemas.openxmlformats.org/officeDocument/2006/math">
                    <m:r>
                      <a:rPr lang="en-US" b="1" i="1" smtClean="0">
                        <a:latin typeface="Cambria Math" panose="02040503050406030204" pitchFamily="18" charset="0"/>
                        <a:ea typeface="Cambria Math" panose="02040503050406030204" pitchFamily="18" charset="0"/>
                      </a:rPr>
                      <m:t>𝜻</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𝒔</m:t>
                    </m:r>
                    <m:r>
                      <a:rPr lang="en-US" b="1" i="1" smtClean="0">
                        <a:latin typeface="Cambria Math" panose="02040503050406030204" pitchFamily="18" charset="0"/>
                        <a:ea typeface="Cambria Math" panose="02040503050406030204" pitchFamily="18" charset="0"/>
                      </a:rPr>
                      <m:t>)</m:t>
                    </m:r>
                  </m:oMath>
                </a14:m>
                <a:endParaRPr lang="en-US" b="1">
                  <a:latin typeface="Cambria Math" panose="02040503050406030204" pitchFamily="18" charset="0"/>
                  <a:ea typeface="Cambria Math" panose="02040503050406030204" pitchFamily="18" charset="0"/>
                </a:endParaRPr>
              </a:p>
            </p:txBody>
          </p:sp>
        </mc:Choice>
        <mc:Fallback xmlns="">
          <p:sp>
            <p:nvSpPr>
              <p:cNvPr id="2" name="Title 1">
                <a:extLst>
                  <a:ext uri="{FF2B5EF4-FFF2-40B4-BE49-F238E27FC236}">
                    <a16:creationId xmlns:a16="http://schemas.microsoft.com/office/drawing/2014/main" id="{4D28745D-63AA-E52A-8097-EC8167D1C40C}"/>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35BA98-ED48-758D-914E-651F9A746B2F}"/>
                  </a:ext>
                </a:extLst>
              </p:cNvPr>
              <p:cNvSpPr txBox="1"/>
              <p:nvPr/>
            </p:nvSpPr>
            <p:spPr>
              <a:xfrm>
                <a:off x="838200" y="2032831"/>
                <a:ext cx="10335768" cy="3399841"/>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4000" i="1" kern="100" smtClean="0">
                          <a:effectLst/>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e>
                      </m:d>
                      <m:r>
                        <a:rPr lang="en-US" sz="4000" i="1" kern="100">
                          <a:effectLst/>
                          <a:latin typeface="Cambria Math" panose="02040503050406030204" pitchFamily="18" charset="0"/>
                          <a:ea typeface="Cambria Math" panose="02040503050406030204" pitchFamily="18" charset="0"/>
                          <a:cs typeface="Arial" panose="020B0604020202020204" pitchFamily="34" charset="0"/>
                        </a:rPr>
                        <m:t>=</m:t>
                      </m:r>
                      <m:sSup>
                        <m:sSup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2</m:t>
                          </m:r>
                        </m:e>
                        <m:sup>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sup>
                      </m:sSup>
                      <m:sSup>
                        <m:sSup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𝜋</m:t>
                          </m:r>
                        </m:e>
                        <m:sup>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−1</m:t>
                          </m:r>
                        </m:sup>
                      </m:sSup>
                      <m:func>
                        <m:func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4000" kern="100">
                              <a:effectLst/>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f>
                                <m:f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sz="4000" i="1" kern="100">
                                      <a:effectLst/>
                                      <a:latin typeface="Cambria Math" panose="02040503050406030204" pitchFamily="18" charset="0"/>
                                      <a:ea typeface="Cambria Math" panose="02040503050406030204" pitchFamily="18" charset="0"/>
                                      <a:cs typeface="Arial" panose="020B0604020202020204" pitchFamily="34" charset="0"/>
                                    </a:rPr>
                                    <m:t>𝜋</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num>
                                <m:den>
                                  <m:r>
                                    <a:rPr lang="en-US" sz="4000" i="1" kern="100">
                                      <a:effectLst/>
                                      <a:latin typeface="Cambria Math" panose="02040503050406030204" pitchFamily="18" charset="0"/>
                                      <a:ea typeface="Cambria Math" panose="02040503050406030204" pitchFamily="18" charset="0"/>
                                      <a:cs typeface="Arial" panose="020B0604020202020204" pitchFamily="34" charset="0"/>
                                    </a:rPr>
                                    <m:t>2</m:t>
                                  </m:r>
                                </m:den>
                              </m:f>
                            </m:e>
                          </m:d>
                        </m:e>
                      </m:func>
                      <m:r>
                        <m:rPr>
                          <m:sty m:val="p"/>
                        </m:rPr>
                        <a:rPr lang="en-US" sz="4000" kern="100">
                          <a:effectLst/>
                          <a:latin typeface="Cambria Math" panose="02040503050406030204" pitchFamily="18" charset="0"/>
                          <a:ea typeface="Cambria Math" panose="02040503050406030204" pitchFamily="18" charset="0"/>
                          <a:cs typeface="Arial" panose="020B0604020202020204" pitchFamily="34" charset="0"/>
                        </a:rPr>
                        <m:t>Γ</m:t>
                      </m:r>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1−</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e>
                      </m:d>
                      <m:r>
                        <a:rPr lang="en-US" sz="4000" i="1" kern="100">
                          <a:effectLst/>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1−</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e>
                      </m:d>
                    </m:oMath>
                  </m:oMathPara>
                </a14:m>
                <a:endParaRPr lang="en-US" sz="4000" kern="100">
                  <a:effectLst/>
                  <a:latin typeface="Cambria Math" panose="02040503050406030204" pitchFamily="18" charset="0"/>
                  <a:ea typeface="Cambria Math" panose="02040503050406030204" pitchFamily="18" charset="0"/>
                  <a:cs typeface="Arial" panose="020B0604020202020204" pitchFamily="34" charset="0"/>
                </a:endParaRPr>
              </a:p>
              <a:p>
                <a:pPr algn="ctr">
                  <a:lnSpc>
                    <a:spcPct val="150000"/>
                  </a:lnSpc>
                </a:pPr>
                <a:endParaRPr lang="en-US" sz="4000" kern="100">
                  <a:effectLst/>
                  <a:latin typeface="Cambria Math" panose="02040503050406030204" pitchFamily="18" charset="0"/>
                  <a:ea typeface="Cambria Math" panose="02040503050406030204" pitchFamily="18" charset="0"/>
                  <a:cs typeface="Arial" panose="020B0604020202020204" pitchFamily="34" charset="0"/>
                </a:endParaRPr>
              </a:p>
              <a:p>
                <a:pPr algn="ctr">
                  <a:lnSpc>
                    <a:spcPct val="150000"/>
                  </a:lnSpc>
                </a:pPr>
                <a:r>
                  <a:rPr lang="en-US" sz="4000" kern="100">
                    <a:latin typeface="Cambria Math" panose="02040503050406030204" pitchFamily="18" charset="0"/>
                    <a:ea typeface="Cambria Math" panose="02040503050406030204" pitchFamily="18" charset="0"/>
                    <a:cs typeface="Arial" panose="020B0604020202020204" pitchFamily="34" charset="0"/>
                  </a:rPr>
                  <a:t>defined for all complex </a:t>
                </a:r>
                <a14:m>
                  <m:oMath xmlns:m="http://schemas.openxmlformats.org/officeDocument/2006/math">
                    <m:r>
                      <a:rPr lang="en-US" sz="4000" b="0" i="1" kern="100" smtClean="0">
                        <a:latin typeface="Cambria Math" panose="02040503050406030204" pitchFamily="18" charset="0"/>
                        <a:ea typeface="Cambria Math" panose="02040503050406030204" pitchFamily="18" charset="0"/>
                        <a:cs typeface="Arial" panose="020B0604020202020204" pitchFamily="34" charset="0"/>
                      </a:rPr>
                      <m:t>𝑠</m:t>
                    </m:r>
                  </m:oMath>
                </a14:m>
                <a:r>
                  <a:rPr lang="en-US" sz="4000" kern="100">
                    <a:latin typeface="Cambria Math" panose="02040503050406030204" pitchFamily="18" charset="0"/>
                    <a:ea typeface="Cambria Math" panose="02040503050406030204" pitchFamily="18" charset="0"/>
                    <a:cs typeface="Arial" panose="020B0604020202020204" pitchFamily="34" charset="0"/>
                  </a:rPr>
                  <a:t>, except </a:t>
                </a:r>
                <a14:m>
                  <m:oMath xmlns:m="http://schemas.openxmlformats.org/officeDocument/2006/math">
                    <m:r>
                      <a:rPr lang="en-US" sz="4000" b="0" i="1" kern="100" smtClean="0">
                        <a:latin typeface="Cambria Math" panose="02040503050406030204" pitchFamily="18" charset="0"/>
                        <a:ea typeface="Cambria Math" panose="02040503050406030204" pitchFamily="18" charset="0"/>
                        <a:cs typeface="Arial" panose="020B0604020202020204" pitchFamily="34" charset="0"/>
                      </a:rPr>
                      <m:t>𝑠</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oMath>
                </a14:m>
                <a:endParaRPr lang="en-US" sz="4000" kern="10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335BA98-ED48-758D-914E-651F9A746B2F}"/>
                  </a:ext>
                </a:extLst>
              </p:cNvPr>
              <p:cNvSpPr txBox="1">
                <a:spLocks noRot="1" noChangeAspect="1" noMove="1" noResize="1" noEditPoints="1" noAdjustHandles="1" noChangeArrowheads="1" noChangeShapeType="1" noTextEdit="1"/>
              </p:cNvSpPr>
              <p:nvPr/>
            </p:nvSpPr>
            <p:spPr>
              <a:xfrm>
                <a:off x="838200" y="2032831"/>
                <a:ext cx="10335768" cy="3399841"/>
              </a:xfrm>
              <a:prstGeom prst="rect">
                <a:avLst/>
              </a:prstGeom>
              <a:blipFill>
                <a:blip r:embed="rId3"/>
                <a:stretch>
                  <a:fillRect b="-6631"/>
                </a:stretch>
              </a:blipFill>
            </p:spPr>
            <p:txBody>
              <a:bodyPr/>
              <a:lstStyle/>
              <a:p>
                <a:r>
                  <a:rPr lang="en-US">
                    <a:noFill/>
                  </a:rPr>
                  <a:t> </a:t>
                </a:r>
              </a:p>
            </p:txBody>
          </p:sp>
        </mc:Fallback>
      </mc:AlternateContent>
    </p:spTree>
    <p:extLst>
      <p:ext uri="{BB962C8B-B14F-4D97-AF65-F5344CB8AC3E}">
        <p14:creationId xmlns:p14="http://schemas.microsoft.com/office/powerpoint/2010/main" val="64382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331FA-1477-FBA1-1193-A01200B16AC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2466088-623F-9563-3309-735577CBA346}"/>
                  </a:ext>
                </a:extLst>
              </p:cNvPr>
              <p:cNvSpPr>
                <a:spLocks noGrp="1"/>
              </p:cNvSpPr>
              <p:nvPr>
                <p:ph type="title"/>
              </p:nvPr>
            </p:nvSpPr>
            <p:spPr>
              <a:xfrm>
                <a:off x="838200" y="225979"/>
                <a:ext cx="10515600" cy="1325563"/>
              </a:xfrm>
            </p:spPr>
            <p:txBody>
              <a:bodyPr/>
              <a:lstStyle/>
              <a:p>
                <a:r>
                  <a:rPr lang="en-US" b="1">
                    <a:latin typeface="Cambria Math" panose="02040503050406030204" pitchFamily="18" charset="0"/>
                    <a:ea typeface="Cambria Math" panose="02040503050406030204" pitchFamily="18" charset="0"/>
                  </a:rPr>
                  <a:t>Zeros of </a:t>
                </a:r>
                <a14:m>
                  <m:oMath xmlns:m="http://schemas.openxmlformats.org/officeDocument/2006/math">
                    <m:r>
                      <a:rPr lang="en-US" b="1" i="1" smtClean="0">
                        <a:latin typeface="Cambria Math" panose="02040503050406030204" pitchFamily="18" charset="0"/>
                        <a:ea typeface="Cambria Math" panose="02040503050406030204" pitchFamily="18" charset="0"/>
                      </a:rPr>
                      <m:t>𝜻</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𝒔</m:t>
                    </m:r>
                    <m:r>
                      <a:rPr lang="en-US" b="1" i="1" smtClean="0">
                        <a:latin typeface="Cambria Math" panose="02040503050406030204" pitchFamily="18" charset="0"/>
                        <a:ea typeface="Cambria Math" panose="02040503050406030204" pitchFamily="18" charset="0"/>
                      </a:rPr>
                      <m:t>)</m:t>
                    </m:r>
                  </m:oMath>
                </a14:m>
                <a:endParaRPr lang="en-US" b="1">
                  <a:latin typeface="Cambria Math" panose="02040503050406030204" pitchFamily="18" charset="0"/>
                  <a:ea typeface="Cambria Math" panose="02040503050406030204" pitchFamily="18" charset="0"/>
                </a:endParaRPr>
              </a:p>
            </p:txBody>
          </p:sp>
        </mc:Choice>
        <mc:Fallback xmlns="">
          <p:sp>
            <p:nvSpPr>
              <p:cNvPr id="2" name="Title 1">
                <a:extLst>
                  <a:ext uri="{FF2B5EF4-FFF2-40B4-BE49-F238E27FC236}">
                    <a16:creationId xmlns:a16="http://schemas.microsoft.com/office/drawing/2014/main" id="{92466088-623F-9563-3309-735577CBA346}"/>
                  </a:ext>
                </a:extLst>
              </p:cNvPr>
              <p:cNvSpPr>
                <a:spLocks noGrp="1" noRot="1" noChangeAspect="1" noMove="1" noResize="1" noEditPoints="1" noAdjustHandles="1" noChangeArrowheads="1" noChangeShapeType="1" noTextEdit="1"/>
              </p:cNvSpPr>
              <p:nvPr>
                <p:ph type="title"/>
              </p:nvPr>
            </p:nvSpPr>
            <p:spPr>
              <a:xfrm>
                <a:off x="838200" y="225979"/>
                <a:ext cx="10515600" cy="1325563"/>
              </a:xfrm>
              <a:blipFill>
                <a:blip r:embed="rId2"/>
                <a:stretch>
                  <a:fillRect l="-237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F83E42A-2BDA-A0F8-DB8C-23F0C62BF691}"/>
              </a:ext>
            </a:extLst>
          </p:cNvPr>
          <p:cNvSpPr txBox="1">
            <a:spLocks/>
          </p:cNvSpPr>
          <p:nvPr/>
        </p:nvSpPr>
        <p:spPr>
          <a:xfrm>
            <a:off x="838200" y="1161256"/>
            <a:ext cx="9639300" cy="496136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400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90C4D8-6782-7746-E67E-B4A2EEFA85EC}"/>
                  </a:ext>
                </a:extLst>
              </p:cNvPr>
              <p:cNvSpPr txBox="1"/>
              <p:nvPr/>
            </p:nvSpPr>
            <p:spPr>
              <a:xfrm>
                <a:off x="838200" y="1505228"/>
                <a:ext cx="10151852" cy="498764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i="1" kern="100" smtClean="0">
                          <a:effectLst/>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e>
                      </m:d>
                      <m:r>
                        <a:rPr lang="en-US" sz="4000" i="1" kern="100">
                          <a:effectLst/>
                          <a:latin typeface="Cambria Math" panose="02040503050406030204" pitchFamily="18" charset="0"/>
                          <a:ea typeface="Cambria Math" panose="02040503050406030204" pitchFamily="18" charset="0"/>
                          <a:cs typeface="Arial" panose="020B0604020202020204" pitchFamily="34" charset="0"/>
                        </a:rPr>
                        <m:t>=</m:t>
                      </m:r>
                      <m:sSup>
                        <m:sSup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2</m:t>
                          </m:r>
                        </m:e>
                        <m:sup>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sup>
                      </m:sSup>
                      <m:sSup>
                        <m:sSup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𝜋</m:t>
                          </m:r>
                        </m:e>
                        <m:sup>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−1</m:t>
                          </m:r>
                        </m:sup>
                      </m:sSup>
                      <m:func>
                        <m:func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4000" kern="100">
                              <a:effectLst/>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f>
                                <m:f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sz="4000" i="1" kern="100">
                                      <a:effectLst/>
                                      <a:latin typeface="Cambria Math" panose="02040503050406030204" pitchFamily="18" charset="0"/>
                                      <a:ea typeface="Cambria Math" panose="02040503050406030204" pitchFamily="18" charset="0"/>
                                      <a:cs typeface="Arial" panose="020B0604020202020204" pitchFamily="34" charset="0"/>
                                    </a:rPr>
                                    <m:t>𝜋</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num>
                                <m:den>
                                  <m:r>
                                    <a:rPr lang="en-US" sz="4000" i="1" kern="100">
                                      <a:effectLst/>
                                      <a:latin typeface="Cambria Math" panose="02040503050406030204" pitchFamily="18" charset="0"/>
                                      <a:ea typeface="Cambria Math" panose="02040503050406030204" pitchFamily="18" charset="0"/>
                                      <a:cs typeface="Arial" panose="020B0604020202020204" pitchFamily="34" charset="0"/>
                                    </a:rPr>
                                    <m:t>2</m:t>
                                  </m:r>
                                </m:den>
                              </m:f>
                            </m:e>
                          </m:d>
                        </m:e>
                      </m:func>
                      <m:r>
                        <m:rPr>
                          <m:sty m:val="p"/>
                        </m:rPr>
                        <a:rPr lang="en-US" sz="4000" kern="100">
                          <a:effectLst/>
                          <a:latin typeface="Cambria Math" panose="02040503050406030204" pitchFamily="18" charset="0"/>
                          <a:ea typeface="Cambria Math" panose="02040503050406030204" pitchFamily="18" charset="0"/>
                          <a:cs typeface="Arial" panose="020B0604020202020204" pitchFamily="34" charset="0"/>
                        </a:rPr>
                        <m:t>Γ</m:t>
                      </m:r>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1−</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e>
                      </m:d>
                      <m:r>
                        <a:rPr lang="en-US" sz="4000" i="1" kern="100">
                          <a:effectLst/>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1−</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𝑠</m:t>
                          </m:r>
                        </m:e>
                      </m:d>
                    </m:oMath>
                  </m:oMathPara>
                </a14:m>
                <a:endParaRPr lang="en-US" sz="4000" kern="100">
                  <a:latin typeface="Cambria Math" panose="02040503050406030204" pitchFamily="18" charset="0"/>
                  <a:ea typeface="Cambria Math" panose="02040503050406030204" pitchFamily="18" charset="0"/>
                  <a:cs typeface="Arial" panose="020B0604020202020204" pitchFamily="34" charset="0"/>
                </a:endParaRPr>
              </a:p>
              <a:p>
                <a:pPr algn="ctr"/>
                <a:r>
                  <a:rPr lang="en-US" sz="4000" kern="100">
                    <a:effectLst/>
                    <a:latin typeface="Cambria Math" panose="02040503050406030204" pitchFamily="18" charset="0"/>
                    <a:ea typeface="Cambria Math" panose="02040503050406030204" pitchFamily="18" charset="0"/>
                    <a:cs typeface="Arial" panose="020B0604020202020204" pitchFamily="34" charset="0"/>
                  </a:rPr>
                  <a:t>Let </a:t>
                </a:r>
                <a14:m>
                  <m:oMath xmlns:m="http://schemas.openxmlformats.org/officeDocument/2006/math">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𝑠</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=−2</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𝑛</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  </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𝑛</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m:t>
                    </m:r>
                    <m:sSup>
                      <m:sSupPr>
                        <m:ctrlP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ctrlPr>
                      </m:sSupPr>
                      <m:e>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ℤ</m:t>
                        </m:r>
                      </m:e>
                      <m:sup>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m:t>
                        </m:r>
                      </m:sup>
                    </m:sSup>
                  </m:oMath>
                </a14:m>
                <a:endParaRPr lang="en-US" sz="4000" b="0" kern="100">
                  <a:effectLst/>
                  <a:latin typeface="Cambria Math" panose="02040503050406030204" pitchFamily="18" charset="0"/>
                  <a:ea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func>
                        <m:funcPr>
                          <m:ctrlP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4000" b="0" i="0" kern="100" smtClean="0">
                              <a:effectLst/>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ctrlPr>
                            </m:dPr>
                            <m:e>
                              <m:f>
                                <m:fPr>
                                  <m:ctrlP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ctrlPr>
                                </m:fPr>
                                <m:num>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𝜋</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⋅−2</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𝑛</m:t>
                                  </m:r>
                                </m:num>
                                <m:den>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2</m:t>
                                  </m:r>
                                </m:den>
                              </m:f>
                            </m:e>
                          </m:d>
                        </m:e>
                      </m:func>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m:t>
                      </m:r>
                      <m:func>
                        <m:funcPr>
                          <m:ctrlP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4000" b="0" i="0" kern="100" smtClean="0">
                              <a:effectLst/>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ctrlPr>
                            </m:dPr>
                            <m:e>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𝜋</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𝑛</m:t>
                              </m:r>
                            </m:e>
                          </m:d>
                        </m:e>
                      </m:func>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=0</m:t>
                      </m:r>
                    </m:oMath>
                  </m:oMathPara>
                </a14:m>
                <a:endParaRPr lang="en-US" sz="4000" kern="100">
                  <a:effectLst/>
                  <a:latin typeface="Cambria Math" panose="02040503050406030204" pitchFamily="18" charset="0"/>
                  <a:ea typeface="Cambria Math" panose="02040503050406030204" pitchFamily="18" charset="0"/>
                  <a:cs typeface="Arial" panose="020B0604020202020204" pitchFamily="34" charset="0"/>
                </a:endParaRPr>
              </a:p>
              <a:p>
                <a:pPr algn="ctr"/>
                <a:endParaRPr lang="en-US" sz="4000" kern="100">
                  <a:latin typeface="Cambria Math" panose="02040503050406030204" pitchFamily="18" charset="0"/>
                  <a:ea typeface="Cambria Math" panose="02040503050406030204" pitchFamily="18" charset="0"/>
                  <a:cs typeface="Arial" panose="020B0604020202020204" pitchFamily="34" charset="0"/>
                </a:endParaRPr>
              </a:p>
              <a:p>
                <a:pPr algn="ctr"/>
                <a:r>
                  <a:rPr lang="en-US" sz="4000" kern="100">
                    <a:latin typeface="Cambria Math" panose="02040503050406030204" pitchFamily="18" charset="0"/>
                    <a:ea typeface="Cambria Math" panose="02040503050406030204" pitchFamily="18" charset="0"/>
                    <a:cs typeface="Arial" panose="020B0604020202020204" pitchFamily="34" charset="0"/>
                  </a:rPr>
                  <a:t>so </a:t>
                </a:r>
                <a14:m>
                  <m:oMath xmlns:m="http://schemas.openxmlformats.org/officeDocument/2006/math">
                    <m:r>
                      <a:rPr lang="en-US" sz="4000" b="0" i="1" kern="100" smtClean="0">
                        <a:latin typeface="Cambria Math" panose="02040503050406030204" pitchFamily="18" charset="0"/>
                        <a:ea typeface="Cambria Math" panose="02040503050406030204" pitchFamily="18" charset="0"/>
                        <a:cs typeface="Arial" panose="020B0604020202020204" pitchFamily="34" charset="0"/>
                      </a:rPr>
                      <m:t>𝜁</m:t>
                    </m:r>
                    <m:d>
                      <m:dPr>
                        <m:ctrlPr>
                          <a:rPr lang="en-US" sz="4000" b="0" i="1" kern="100" smtClean="0">
                            <a:latin typeface="Cambria Math" panose="02040503050406030204" pitchFamily="18" charset="0"/>
                            <a:ea typeface="Cambria Math" panose="02040503050406030204" pitchFamily="18" charset="0"/>
                            <a:cs typeface="Arial" panose="020B0604020202020204" pitchFamily="34" charset="0"/>
                          </a:rPr>
                        </m:ctrlPr>
                      </m:dPr>
                      <m:e>
                        <m:r>
                          <a:rPr lang="en-US" sz="4000" b="0" i="1" kern="100" smtClean="0">
                            <a:latin typeface="Cambria Math" panose="02040503050406030204" pitchFamily="18" charset="0"/>
                            <a:ea typeface="Cambria Math" panose="02040503050406030204" pitchFamily="18" charset="0"/>
                            <a:cs typeface="Arial" panose="020B0604020202020204" pitchFamily="34" charset="0"/>
                          </a:rPr>
                          <m:t>−2</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𝑛</m:t>
                        </m:r>
                      </m:e>
                    </m:d>
                    <m:r>
                      <a:rPr lang="en-US" sz="4000" b="0" i="1" kern="100"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4000" kern="100">
                  <a:effectLst/>
                  <a:latin typeface="Cambria Math" panose="02040503050406030204" pitchFamily="18" charset="0"/>
                  <a:ea typeface="Cambria Math" panose="02040503050406030204" pitchFamily="18" charset="0"/>
                  <a:cs typeface="Arial" panose="020B0604020202020204" pitchFamily="34" charset="0"/>
                </a:endParaRPr>
              </a:p>
              <a:p>
                <a:pPr algn="ctr"/>
                <a14:m>
                  <m:oMath xmlns:m="http://schemas.openxmlformats.org/officeDocument/2006/math">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𝑠</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=−2</m:t>
                    </m:r>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𝑛</m:t>
                    </m:r>
                  </m:oMath>
                </a14:m>
                <a:r>
                  <a:rPr lang="en-US" sz="4000" kern="100">
                    <a:effectLst/>
                    <a:latin typeface="Cambria Math" panose="02040503050406030204" pitchFamily="18" charset="0"/>
                    <a:ea typeface="Cambria Math" panose="02040503050406030204" pitchFamily="18" charset="0"/>
                    <a:cs typeface="Arial" panose="020B0604020202020204" pitchFamily="34" charset="0"/>
                  </a:rPr>
                  <a:t> known as </a:t>
                </a:r>
                <a:r>
                  <a:rPr lang="en-US" sz="4000" b="1" kern="100">
                    <a:effectLst/>
                    <a:latin typeface="Cambria Math" panose="02040503050406030204" pitchFamily="18" charset="0"/>
                    <a:ea typeface="Cambria Math" panose="02040503050406030204" pitchFamily="18" charset="0"/>
                    <a:cs typeface="Arial" panose="020B0604020202020204" pitchFamily="34" charset="0"/>
                  </a:rPr>
                  <a:t>trivial zeros</a:t>
                </a:r>
                <a:endParaRPr lang="en-US" sz="4000" kern="100">
                  <a:effectLst/>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8F90C4D8-6782-7746-E67E-B4A2EEFA85EC}"/>
                  </a:ext>
                </a:extLst>
              </p:cNvPr>
              <p:cNvSpPr txBox="1">
                <a:spLocks noRot="1" noChangeAspect="1" noMove="1" noResize="1" noEditPoints="1" noAdjustHandles="1" noChangeArrowheads="1" noChangeShapeType="1" noTextEdit="1"/>
              </p:cNvSpPr>
              <p:nvPr/>
            </p:nvSpPr>
            <p:spPr>
              <a:xfrm>
                <a:off x="838200" y="1505228"/>
                <a:ext cx="10151852" cy="4987647"/>
              </a:xfrm>
              <a:prstGeom prst="rect">
                <a:avLst/>
              </a:prstGeom>
              <a:blipFill>
                <a:blip r:embed="rId3"/>
                <a:stretch>
                  <a:fillRect b="-4279"/>
                </a:stretch>
              </a:blipFill>
            </p:spPr>
            <p:txBody>
              <a:bodyPr/>
              <a:lstStyle/>
              <a:p>
                <a:r>
                  <a:rPr lang="en-US">
                    <a:noFill/>
                  </a:rPr>
                  <a:t> </a:t>
                </a:r>
              </a:p>
            </p:txBody>
          </p:sp>
        </mc:Fallback>
      </mc:AlternateContent>
    </p:spTree>
    <p:extLst>
      <p:ext uri="{BB962C8B-B14F-4D97-AF65-F5344CB8AC3E}">
        <p14:creationId xmlns:p14="http://schemas.microsoft.com/office/powerpoint/2010/main" val="26632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8104C-D14E-1126-03A3-2EADB69C7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984C55-6B4B-814B-73C3-65BFDBF6AD8C}"/>
              </a:ext>
            </a:extLst>
          </p:cNvPr>
          <p:cNvSpPr>
            <a:spLocks noGrp="1"/>
          </p:cNvSpPr>
          <p:nvPr>
            <p:ph type="title"/>
          </p:nvPr>
        </p:nvSpPr>
        <p:spPr/>
        <p:txBody>
          <a:bodyPr/>
          <a:lstStyle/>
          <a:p>
            <a:r>
              <a:rPr lang="en-US" b="1">
                <a:latin typeface="Cambria Math" panose="02040503050406030204" pitchFamily="18" charset="0"/>
                <a:ea typeface="Cambria Math" panose="02040503050406030204" pitchFamily="18" charset="0"/>
              </a:rPr>
              <a:t>Riemann Hypothesis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A4A7B5-469A-AA9D-1034-F9AE153220F3}"/>
                  </a:ext>
                </a:extLst>
              </p:cNvPr>
              <p:cNvSpPr txBox="1"/>
              <p:nvPr/>
            </p:nvSpPr>
            <p:spPr>
              <a:xfrm>
                <a:off x="838200" y="2806722"/>
                <a:ext cx="4396507" cy="2192652"/>
              </a:xfrm>
              <a:prstGeom prst="rect">
                <a:avLst/>
              </a:prstGeom>
              <a:noFill/>
              <a:ln w="57150">
                <a:solidFill>
                  <a:srgbClr val="A41E35"/>
                </a:solidFill>
              </a:ln>
            </p:spPr>
            <p:txBody>
              <a:bodyPr wrap="square">
                <a:spAutoFit/>
              </a:bodyPr>
              <a:lstStyle/>
              <a:p>
                <a:pPr algn="ctr"/>
                <a:r>
                  <a:rPr lang="en-US" sz="4000" kern="100">
                    <a:latin typeface="Cambria Math" panose="02040503050406030204" pitchFamily="18" charset="0"/>
                    <a:ea typeface="Cambria Math" panose="02040503050406030204" pitchFamily="18" charset="0"/>
                    <a:cs typeface="Arial" panose="020B0604020202020204" pitchFamily="34" charset="0"/>
                  </a:rPr>
                  <a:t>The </a:t>
                </a:r>
                <a:r>
                  <a:rPr lang="en-US" sz="4000" b="1" kern="100">
                    <a:latin typeface="Cambria Math" panose="02040503050406030204" pitchFamily="18" charset="0"/>
                    <a:ea typeface="Cambria Math" panose="02040503050406030204" pitchFamily="18" charset="0"/>
                    <a:cs typeface="Arial" panose="020B0604020202020204" pitchFamily="34" charset="0"/>
                  </a:rPr>
                  <a:t>nontrivial zeros </a:t>
                </a:r>
                <a:r>
                  <a:rPr lang="en-US" sz="4000" kern="100">
                    <a:latin typeface="Cambria Math" panose="02040503050406030204" pitchFamily="18" charset="0"/>
                    <a:ea typeface="Cambria Math" panose="02040503050406030204" pitchFamily="18" charset="0"/>
                    <a:cs typeface="Arial" panose="020B0604020202020204" pitchFamily="34" charset="0"/>
                  </a:rPr>
                  <a:t>of </a:t>
                </a:r>
                <a14:m>
                  <m:oMath xmlns:m="http://schemas.openxmlformats.org/officeDocument/2006/math">
                    <m:r>
                      <a:rPr lang="en-US" sz="4000" b="0" i="1" kern="100" smtClean="0">
                        <a:latin typeface="Cambria Math" panose="02040503050406030204" pitchFamily="18" charset="0"/>
                        <a:ea typeface="Cambria Math" panose="02040503050406030204" pitchFamily="18" charset="0"/>
                        <a:cs typeface="Arial" panose="020B0604020202020204" pitchFamily="34" charset="0"/>
                      </a:rPr>
                      <m:t>𝜁</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𝑠</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m:t>
                    </m:r>
                  </m:oMath>
                </a14:m>
                <a:r>
                  <a:rPr lang="en-US" sz="4000" kern="100">
                    <a:effectLst/>
                    <a:latin typeface="Cambria Math" panose="02040503050406030204" pitchFamily="18" charset="0"/>
                    <a:ea typeface="Cambria Math" panose="02040503050406030204" pitchFamily="18" charset="0"/>
                    <a:cs typeface="Arial" panose="020B0604020202020204" pitchFamily="34" charset="0"/>
                  </a:rPr>
                  <a:t> have real part equal to </a:t>
                </a:r>
                <a14:m>
                  <m:oMath xmlns:m="http://schemas.openxmlformats.org/officeDocument/2006/math">
                    <m:f>
                      <m:fPr>
                        <m:ctrlP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ctrlPr>
                      </m:fPr>
                      <m:num>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1</m:t>
                        </m:r>
                      </m:num>
                      <m:den>
                        <m:r>
                          <a:rPr lang="en-US" sz="4000" b="0" i="1" kern="100" smtClean="0">
                            <a:effectLst/>
                            <a:latin typeface="Cambria Math" panose="02040503050406030204" pitchFamily="18" charset="0"/>
                            <a:ea typeface="Cambria Math" panose="02040503050406030204" pitchFamily="18" charset="0"/>
                            <a:cs typeface="Arial" panose="020B0604020202020204" pitchFamily="34" charset="0"/>
                          </a:rPr>
                          <m:t>2</m:t>
                        </m:r>
                      </m:den>
                    </m:f>
                  </m:oMath>
                </a14:m>
                <a:endParaRPr lang="en-US" sz="4000" kern="10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92A4A7B5-469A-AA9D-1034-F9AE153220F3}"/>
                  </a:ext>
                </a:extLst>
              </p:cNvPr>
              <p:cNvSpPr txBox="1">
                <a:spLocks noRot="1" noChangeAspect="1" noMove="1" noResize="1" noEditPoints="1" noAdjustHandles="1" noChangeArrowheads="1" noChangeShapeType="1" noTextEdit="1"/>
              </p:cNvSpPr>
              <p:nvPr/>
            </p:nvSpPr>
            <p:spPr>
              <a:xfrm>
                <a:off x="838200" y="2806722"/>
                <a:ext cx="4396507" cy="2192652"/>
              </a:xfrm>
              <a:prstGeom prst="rect">
                <a:avLst/>
              </a:prstGeom>
              <a:blipFill>
                <a:blip r:embed="rId2"/>
                <a:stretch>
                  <a:fillRect l="-2466" t="-3794" r="-2603" b="-2981"/>
                </a:stretch>
              </a:blipFill>
              <a:ln w="57150">
                <a:solidFill>
                  <a:srgbClr val="A41E35"/>
                </a:solidFill>
              </a:ln>
            </p:spPr>
            <p:txBody>
              <a:bodyPr/>
              <a:lstStyle/>
              <a:p>
                <a:r>
                  <a:rPr lang="en-US">
                    <a:noFill/>
                  </a:rPr>
                  <a:t> </a:t>
                </a:r>
              </a:p>
            </p:txBody>
          </p:sp>
        </mc:Fallback>
      </mc:AlternateContent>
      <p:pic>
        <p:nvPicPr>
          <p:cNvPr id="5128" name="Picture 8" descr="Multi-step prediction of zero series and gap series of Riemann zeta function  - ScienceDirect">
            <a:extLst>
              <a:ext uri="{FF2B5EF4-FFF2-40B4-BE49-F238E27FC236}">
                <a16:creationId xmlns:a16="http://schemas.microsoft.com/office/drawing/2014/main" id="{B776A45E-9A3D-4FFF-C554-8F46B8FAA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247" y="1354399"/>
            <a:ext cx="6263469" cy="509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23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573CC-4B6D-811E-8494-151B0E21ED9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1473CB-1CEB-7CB9-A226-E6FB1526F31C}"/>
                  </a:ext>
                </a:extLst>
              </p:cNvPr>
              <p:cNvSpPr>
                <a:spLocks noGrp="1"/>
              </p:cNvSpPr>
              <p:nvPr>
                <p:ph type="title"/>
              </p:nvPr>
            </p:nvSpPr>
            <p:spPr>
              <a:xfrm>
                <a:off x="838200" y="141190"/>
                <a:ext cx="10515600" cy="1325563"/>
              </a:xfrm>
            </p:spPr>
            <p:txBody>
              <a:bodyPr/>
              <a:lstStyle/>
              <a:p>
                <a:r>
                  <a:rPr lang="en-US" b="1">
                    <a:latin typeface="Cambria Math" panose="02040503050406030204" pitchFamily="18" charset="0"/>
                    <a:ea typeface="Cambria Math" panose="02040503050406030204" pitchFamily="18" charset="0"/>
                  </a:rPr>
                  <a:t>Basel Problem </a:t>
                </a:r>
                <a14:m>
                  <m:oMath xmlns:m="http://schemas.openxmlformats.org/officeDocument/2006/math">
                    <m:r>
                      <a:rPr lang="en-US" b="1" i="1" smtClean="0">
                        <a:latin typeface="Cambria Math" panose="02040503050406030204" pitchFamily="18" charset="0"/>
                        <a:ea typeface="Cambria Math" panose="02040503050406030204" pitchFamily="18" charset="0"/>
                      </a:rPr>
                      <m:t>𝜻</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m:t>
                    </m:r>
                  </m:oMath>
                </a14:m>
                <a:endParaRPr lang="en-US" b="1">
                  <a:latin typeface="Cambria Math" panose="02040503050406030204" pitchFamily="18" charset="0"/>
                  <a:ea typeface="Cambria Math" panose="02040503050406030204" pitchFamily="18" charset="0"/>
                </a:endParaRPr>
              </a:p>
            </p:txBody>
          </p:sp>
        </mc:Choice>
        <mc:Fallback xmlns="">
          <p:sp>
            <p:nvSpPr>
              <p:cNvPr id="2" name="Title 1">
                <a:extLst>
                  <a:ext uri="{FF2B5EF4-FFF2-40B4-BE49-F238E27FC236}">
                    <a16:creationId xmlns:a16="http://schemas.microsoft.com/office/drawing/2014/main" id="{381473CB-1CEB-7CB9-A226-E6FB1526F31C}"/>
                  </a:ext>
                </a:extLst>
              </p:cNvPr>
              <p:cNvSpPr>
                <a:spLocks noGrp="1" noRot="1" noChangeAspect="1" noMove="1" noResize="1" noEditPoints="1" noAdjustHandles="1" noChangeArrowheads="1" noChangeShapeType="1" noTextEdit="1"/>
              </p:cNvSpPr>
              <p:nvPr>
                <p:ph type="title"/>
              </p:nvPr>
            </p:nvSpPr>
            <p:spPr>
              <a:xfrm>
                <a:off x="838200" y="141190"/>
                <a:ext cx="10515600" cy="1325563"/>
              </a:xfrm>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73B4D7-6B9D-0F41-D56E-1991881D0F64}"/>
                  </a:ext>
                </a:extLst>
              </p:cNvPr>
              <p:cNvSpPr txBox="1"/>
              <p:nvPr/>
            </p:nvSpPr>
            <p:spPr>
              <a:xfrm>
                <a:off x="838200" y="1613887"/>
                <a:ext cx="10515600" cy="363022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4000" i="1" kern="100" smtClean="0">
                          <a:effectLst/>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2</m:t>
                          </m:r>
                        </m:e>
                      </m:d>
                      <m:r>
                        <a:rPr lang="en-US" sz="4000" i="1" kern="100">
                          <a:effectLst/>
                          <a:latin typeface="Cambria Math" panose="02040503050406030204" pitchFamily="18" charset="0"/>
                          <a:ea typeface="Cambria Math" panose="02040503050406030204" pitchFamily="18" charset="0"/>
                          <a:cs typeface="Arial" panose="020B0604020202020204" pitchFamily="34" charset="0"/>
                        </a:rPr>
                        <m:t>=</m:t>
                      </m:r>
                      <m:nary>
                        <m:naryPr>
                          <m:chr m:val="∑"/>
                          <m:limLoc m:val="undOv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naryPr>
                        <m:sub>
                          <m:r>
                            <a:rPr lang="en-US" sz="4000" i="1" kern="100">
                              <a:effectLst/>
                              <a:latin typeface="Cambria Math" panose="02040503050406030204" pitchFamily="18" charset="0"/>
                              <a:ea typeface="Cambria Math" panose="02040503050406030204" pitchFamily="18" charset="0"/>
                              <a:cs typeface="Arial" panose="020B0604020202020204" pitchFamily="34" charset="0"/>
                            </a:rPr>
                            <m:t>𝑛</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=1</m:t>
                          </m:r>
                        </m:sub>
                        <m:sup>
                          <m:r>
                            <a:rPr lang="en-US" sz="4000" i="1" kern="100">
                              <a:effectLst/>
                              <a:latin typeface="Cambria Math" panose="02040503050406030204" pitchFamily="18" charset="0"/>
                              <a:ea typeface="Cambria Math" panose="02040503050406030204" pitchFamily="18" charset="0"/>
                              <a:cs typeface="Arial" panose="020B0604020202020204" pitchFamily="34" charset="0"/>
                            </a:rPr>
                            <m:t>∞</m:t>
                          </m:r>
                        </m:sup>
                        <m:e>
                          <m:f>
                            <m:f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sz="4000" i="1" kern="100">
                                  <a:effectLst/>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𝑛</m:t>
                                  </m:r>
                                </m:e>
                                <m:sup>
                                  <m:r>
                                    <a:rPr lang="en-US" sz="4000" i="1" kern="100">
                                      <a:effectLst/>
                                      <a:latin typeface="Cambria Math" panose="02040503050406030204" pitchFamily="18" charset="0"/>
                                      <a:ea typeface="Cambria Math" panose="02040503050406030204" pitchFamily="18" charset="0"/>
                                      <a:cs typeface="Arial" panose="020B0604020202020204" pitchFamily="34" charset="0"/>
                                    </a:rPr>
                                    <m:t>2</m:t>
                                  </m:r>
                                </m:sup>
                              </m:sSup>
                            </m:den>
                          </m:f>
                        </m:e>
                      </m:nary>
                    </m:oMath>
                  </m:oMathPara>
                </a14:m>
                <a:endParaRPr lang="en-US" sz="4000" kern="100">
                  <a:effectLst/>
                  <a:latin typeface="Cambria Math" panose="02040503050406030204" pitchFamily="18" charset="0"/>
                  <a:ea typeface="Cambria Math" panose="02040503050406030204" pitchFamily="18" charset="0"/>
                  <a:cs typeface="Arial" panose="020B0604020202020204" pitchFamily="34" charset="0"/>
                </a:endParaRPr>
              </a:p>
              <a:p>
                <a:endParaRPr lang="en-US" sz="4000" kern="100">
                  <a:effectLst/>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center"/>
                    </m:oMathParaPr>
                    <m:oMath xmlns:m="http://schemas.openxmlformats.org/officeDocument/2006/math">
                      <m:func>
                        <m:funcPr>
                          <m:ctrlPr>
                            <a:rPr lang="en-US" sz="4000" i="1" kern="100" smtClean="0">
                              <a:effectLst/>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4000" kern="100">
                              <a:effectLst/>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𝑥</m:t>
                              </m:r>
                            </m:e>
                          </m:d>
                        </m:e>
                      </m:func>
                      <m:r>
                        <a:rPr lang="en-US" sz="4000" i="1" kern="100">
                          <a:effectLst/>
                          <a:latin typeface="Cambria Math" panose="02040503050406030204" pitchFamily="18" charset="0"/>
                          <a:ea typeface="Cambria Math" panose="02040503050406030204" pitchFamily="18" charset="0"/>
                          <a:cs typeface="Arial" panose="020B0604020202020204" pitchFamily="34" charset="0"/>
                        </a:rPr>
                        <m:t>=</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𝑥</m:t>
                      </m:r>
                      <m:r>
                        <a:rPr lang="en-US" sz="4000" i="1" kern="100">
                          <a:effectLst/>
                          <a:latin typeface="Cambria Math" panose="02040503050406030204" pitchFamily="18" charset="0"/>
                          <a:ea typeface="Cambria Math" panose="02040503050406030204" pitchFamily="18" charset="0"/>
                          <a:cs typeface="Arial" panose="020B0604020202020204" pitchFamily="34" charset="0"/>
                        </a:rPr>
                        <m:t>−</m:t>
                      </m:r>
                      <m:f>
                        <m:f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𝑥</m:t>
                              </m:r>
                            </m:e>
                            <m:sup>
                              <m:r>
                                <a:rPr lang="en-US" sz="4000" i="1" kern="100">
                                  <a:effectLst/>
                                  <a:latin typeface="Cambria Math" panose="02040503050406030204" pitchFamily="18" charset="0"/>
                                  <a:ea typeface="Cambria Math" panose="02040503050406030204" pitchFamily="18" charset="0"/>
                                  <a:cs typeface="Arial" panose="020B0604020202020204" pitchFamily="34" charset="0"/>
                                </a:rPr>
                                <m:t>3</m:t>
                              </m:r>
                            </m:sup>
                          </m:sSup>
                        </m:num>
                        <m:den>
                          <m:r>
                            <a:rPr lang="en-US" sz="4000" i="1" kern="100">
                              <a:effectLst/>
                              <a:latin typeface="Cambria Math" panose="02040503050406030204" pitchFamily="18" charset="0"/>
                              <a:ea typeface="Cambria Math" panose="02040503050406030204" pitchFamily="18" charset="0"/>
                              <a:cs typeface="Arial" panose="020B0604020202020204" pitchFamily="34" charset="0"/>
                            </a:rPr>
                            <m:t>3!</m:t>
                          </m:r>
                        </m:den>
                      </m:f>
                      <m:r>
                        <a:rPr lang="en-US" sz="4000" i="1" kern="100">
                          <a:effectLst/>
                          <a:latin typeface="Cambria Math" panose="02040503050406030204" pitchFamily="18" charset="0"/>
                          <a:ea typeface="Cambria Math" panose="02040503050406030204" pitchFamily="18" charset="0"/>
                          <a:cs typeface="Arial" panose="020B0604020202020204" pitchFamily="34" charset="0"/>
                        </a:rPr>
                        <m:t>+</m:t>
                      </m:r>
                      <m:f>
                        <m:f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𝑥</m:t>
                              </m:r>
                            </m:e>
                            <m:sup>
                              <m:r>
                                <a:rPr lang="en-US" sz="4000" i="1" kern="100">
                                  <a:effectLst/>
                                  <a:latin typeface="Cambria Math" panose="02040503050406030204" pitchFamily="18" charset="0"/>
                                  <a:ea typeface="Cambria Math" panose="02040503050406030204" pitchFamily="18" charset="0"/>
                                  <a:cs typeface="Arial" panose="020B0604020202020204" pitchFamily="34" charset="0"/>
                                </a:rPr>
                                <m:t>5</m:t>
                              </m:r>
                            </m:sup>
                          </m:sSup>
                        </m:num>
                        <m:den>
                          <m:r>
                            <a:rPr lang="en-US" sz="4000" i="1" kern="100">
                              <a:effectLst/>
                              <a:latin typeface="Cambria Math" panose="02040503050406030204" pitchFamily="18" charset="0"/>
                              <a:ea typeface="Cambria Math" panose="02040503050406030204" pitchFamily="18" charset="0"/>
                              <a:cs typeface="Arial" panose="020B0604020202020204" pitchFamily="34" charset="0"/>
                            </a:rPr>
                            <m:t>5!</m:t>
                          </m:r>
                        </m:den>
                      </m:f>
                      <m:r>
                        <a:rPr lang="en-US" sz="4000" i="1" kern="100">
                          <a:effectLst/>
                          <a:latin typeface="Cambria Math" panose="02040503050406030204" pitchFamily="18" charset="0"/>
                          <a:ea typeface="Cambria Math" panose="02040503050406030204" pitchFamily="18" charset="0"/>
                          <a:cs typeface="Arial" panose="020B0604020202020204" pitchFamily="34" charset="0"/>
                        </a:rPr>
                        <m:t>−</m:t>
                      </m:r>
                      <m:f>
                        <m:f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40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effectLst/>
                                  <a:latin typeface="Cambria Math" panose="02040503050406030204" pitchFamily="18" charset="0"/>
                                  <a:ea typeface="Cambria Math" panose="02040503050406030204" pitchFamily="18" charset="0"/>
                                  <a:cs typeface="Arial" panose="020B0604020202020204" pitchFamily="34" charset="0"/>
                                </a:rPr>
                                <m:t>𝑥</m:t>
                              </m:r>
                            </m:e>
                            <m:sup>
                              <m:r>
                                <a:rPr lang="en-US" sz="4000" i="1" kern="100">
                                  <a:effectLst/>
                                  <a:latin typeface="Cambria Math" panose="02040503050406030204" pitchFamily="18" charset="0"/>
                                  <a:ea typeface="Cambria Math" panose="02040503050406030204" pitchFamily="18" charset="0"/>
                                  <a:cs typeface="Arial" panose="020B0604020202020204" pitchFamily="34" charset="0"/>
                                </a:rPr>
                                <m:t>7</m:t>
                              </m:r>
                            </m:sup>
                          </m:sSup>
                        </m:num>
                        <m:den>
                          <m:r>
                            <a:rPr lang="en-US" sz="4000" i="1" kern="100">
                              <a:effectLst/>
                              <a:latin typeface="Cambria Math" panose="02040503050406030204" pitchFamily="18" charset="0"/>
                              <a:ea typeface="Cambria Math" panose="02040503050406030204" pitchFamily="18" charset="0"/>
                              <a:cs typeface="Arial" panose="020B0604020202020204" pitchFamily="34" charset="0"/>
                            </a:rPr>
                            <m:t>7!</m:t>
                          </m:r>
                        </m:den>
                      </m:f>
                      <m:r>
                        <a:rPr lang="en-US" sz="4000" i="1" kern="100">
                          <a:effectLst/>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4000" kern="100">
                  <a:effectLst/>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5F73B4D7-6B9D-0F41-D56E-1991881D0F64}"/>
                  </a:ext>
                </a:extLst>
              </p:cNvPr>
              <p:cNvSpPr txBox="1">
                <a:spLocks noRot="1" noChangeAspect="1" noMove="1" noResize="1" noEditPoints="1" noAdjustHandles="1" noChangeArrowheads="1" noChangeShapeType="1" noTextEdit="1"/>
              </p:cNvSpPr>
              <p:nvPr/>
            </p:nvSpPr>
            <p:spPr>
              <a:xfrm>
                <a:off x="838200" y="1613887"/>
                <a:ext cx="10515600" cy="3630225"/>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A4135782-E305-BB7C-956F-265B4B9BFA79}"/>
              </a:ext>
            </a:extLst>
          </p:cNvPr>
          <p:cNvSpPr/>
          <p:nvPr/>
        </p:nvSpPr>
        <p:spPr>
          <a:xfrm>
            <a:off x="5057042" y="3752946"/>
            <a:ext cx="1257300" cy="1638300"/>
          </a:xfrm>
          <a:prstGeom prst="ellipse">
            <a:avLst/>
          </a:prstGeom>
          <a:noFill/>
          <a:ln w="57150">
            <a:solidFill>
              <a:srgbClr val="A41E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onhard Euler - Wikipedia">
            <a:extLst>
              <a:ext uri="{FF2B5EF4-FFF2-40B4-BE49-F238E27FC236}">
                <a16:creationId xmlns:a16="http://schemas.microsoft.com/office/drawing/2014/main" id="{2B7CECCA-3E7D-DE0C-EF62-B999E2B80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350926"/>
            <a:ext cx="2168769" cy="280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9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58404-C4DA-FC6E-AC67-EC0EB0D94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6371E-03E3-7B36-D75F-24969112D3BA}"/>
              </a:ext>
            </a:extLst>
          </p:cNvPr>
          <p:cNvSpPr>
            <a:spLocks noGrp="1"/>
          </p:cNvSpPr>
          <p:nvPr>
            <p:ph type="title"/>
          </p:nvPr>
        </p:nvSpPr>
        <p:spPr>
          <a:xfrm>
            <a:off x="838200" y="396190"/>
            <a:ext cx="10515600" cy="1325563"/>
          </a:xfrm>
        </p:spPr>
        <p:txBody>
          <a:bodyPr/>
          <a:lstStyle/>
          <a:p>
            <a:r>
              <a:rPr lang="en-US" sz="4400" b="1">
                <a:effectLst/>
                <a:latin typeface="Cambria Math" panose="02040503050406030204" pitchFamily="18" charset="0"/>
                <a:ea typeface="Times New Roman" panose="02020603050405020304" pitchFamily="18" charset="0"/>
                <a:cs typeface="Arial" panose="020B0604020202020204" pitchFamily="34" charset="0"/>
              </a:rPr>
              <a:t>Weierstrass Factorization Theorem</a:t>
            </a:r>
            <a:endParaRPr lang="en-US" b="1">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05828F7D-3F53-D952-F33A-B7B133C6E128}"/>
              </a:ext>
            </a:extLst>
          </p:cNvPr>
          <p:cNvSpPr txBox="1"/>
          <p:nvPr/>
        </p:nvSpPr>
        <p:spPr>
          <a:xfrm>
            <a:off x="838200" y="1898216"/>
            <a:ext cx="10761132" cy="1938992"/>
          </a:xfrm>
          <a:prstGeom prst="rect">
            <a:avLst/>
          </a:prstGeom>
          <a:noFill/>
        </p:spPr>
        <p:txBody>
          <a:bodyPr wrap="square">
            <a:spAutoFit/>
          </a:bodyPr>
          <a:lstStyle/>
          <a:p>
            <a:pPr algn="just"/>
            <a:r>
              <a:rPr lang="en-US" sz="4000">
                <a:latin typeface="Cambria Math" panose="02040503050406030204" pitchFamily="18" charset="0"/>
                <a:ea typeface="Cambria Math" panose="02040503050406030204" pitchFamily="18" charset="0"/>
                <a:cs typeface="Arial" panose="020B0604020202020204" pitchFamily="34" charset="0"/>
              </a:rPr>
              <a:t>A</a:t>
            </a:r>
            <a:r>
              <a:rPr lang="en-US" sz="4000">
                <a:effectLst/>
                <a:latin typeface="Cambria Math" panose="02040503050406030204" pitchFamily="18" charset="0"/>
                <a:ea typeface="Cambria Math" panose="02040503050406030204" pitchFamily="18" charset="0"/>
                <a:cs typeface="Arial" panose="020B0604020202020204" pitchFamily="34" charset="0"/>
              </a:rPr>
              <a:t>ny function that is analytic over the entire complex plane can be written as </a:t>
            </a:r>
            <a:r>
              <a:rPr lang="en-US" sz="4000">
                <a:latin typeface="Cambria Math" panose="02040503050406030204" pitchFamily="18" charset="0"/>
                <a:ea typeface="Cambria Math" panose="02040503050406030204" pitchFamily="18" charset="0"/>
                <a:cs typeface="Arial" panose="020B0604020202020204" pitchFamily="34" charset="0"/>
              </a:rPr>
              <a:t>a</a:t>
            </a:r>
            <a:r>
              <a:rPr lang="en-US" sz="4000">
                <a:effectLst/>
                <a:latin typeface="Cambria Math" panose="02040503050406030204" pitchFamily="18" charset="0"/>
                <a:ea typeface="Cambria Math" panose="02040503050406030204" pitchFamily="18" charset="0"/>
                <a:cs typeface="Arial" panose="020B0604020202020204" pitchFamily="34" charset="0"/>
              </a:rPr>
              <a:t> product involving its zeros</a:t>
            </a:r>
          </a:p>
        </p:txBody>
      </p:sp>
    </p:spTree>
    <p:extLst>
      <p:ext uri="{BB962C8B-B14F-4D97-AF65-F5344CB8AC3E}">
        <p14:creationId xmlns:p14="http://schemas.microsoft.com/office/powerpoint/2010/main" val="148696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2">
            <a:hlinkClick r:id="" action="ppaction://media"/>
            <a:extLst>
              <a:ext uri="{FF2B5EF4-FFF2-40B4-BE49-F238E27FC236}">
                <a16:creationId xmlns:a16="http://schemas.microsoft.com/office/drawing/2014/main" id="{20CF59A2-DFC5-CB03-EF2F-BA96E0BF23AE}"/>
              </a:ext>
            </a:extLst>
          </p:cNvPr>
          <p:cNvPicPr>
            <a:picLocks noChangeAspect="1"/>
          </p:cNvPicPr>
          <p:nvPr>
            <a:videoFile r:link="rId1"/>
            <p:extLst>
              <p:ext uri="{DAA4B4D4-6D71-4841-9C94-3DE7FCFB9230}">
                <p14:media xmlns:p14="http://schemas.microsoft.com/office/powerpoint/2010/main" r:embed="rId2">
                  <p14:trim st="14730"/>
                </p14:media>
              </p:ext>
            </p:extLst>
          </p:nvPr>
        </p:nvPicPr>
        <p:blipFill>
          <a:blip r:embed="rId4"/>
          <a:stretch>
            <a:fillRect/>
          </a:stretch>
        </p:blipFill>
        <p:spPr>
          <a:xfrm>
            <a:off x="0" y="4327942"/>
            <a:ext cx="12191999" cy="25033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929D9C-3359-79E1-A29C-EEDFB5594A44}"/>
                  </a:ext>
                </a:extLst>
              </p:cNvPr>
              <p:cNvSpPr txBox="1"/>
              <p:nvPr/>
            </p:nvSpPr>
            <p:spPr>
              <a:xfrm>
                <a:off x="715433" y="1422980"/>
                <a:ext cx="10761132" cy="2904962"/>
              </a:xfrm>
              <a:prstGeom prst="rect">
                <a:avLst/>
              </a:prstGeom>
              <a:noFill/>
            </p:spPr>
            <p:txBody>
              <a:bodyPr wrap="square">
                <a:spAutoFit/>
              </a:bodyPr>
              <a:lstStyle/>
              <a:p>
                <a:pPr algn="just"/>
                <a14:m>
                  <m:oMath xmlns:m="http://schemas.openxmlformats.org/officeDocument/2006/math">
                    <m:func>
                      <m:funcPr>
                        <m:ctrlPr>
                          <a:rPr lang="en-US" sz="4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4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4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4000" b="0" i="1" smtClean="0">
                                <a:latin typeface="Cambria Math" panose="02040503050406030204" pitchFamily="18" charset="0"/>
                                <a:ea typeface="Cambria Math" panose="02040503050406030204" pitchFamily="18" charset="0"/>
                                <a:cs typeface="Arial" panose="020B0604020202020204" pitchFamily="34" charset="0"/>
                              </a:rPr>
                              <m:t>𝑥</m:t>
                            </m:r>
                          </m:e>
                        </m:d>
                      </m:e>
                    </m:func>
                  </m:oMath>
                </a14:m>
                <a:r>
                  <a:rPr lang="en-US" sz="4000">
                    <a:latin typeface="Cambria Math" panose="02040503050406030204" pitchFamily="18" charset="0"/>
                    <a:ea typeface="Cambria Math" panose="02040503050406030204" pitchFamily="18" charset="0"/>
                    <a:cs typeface="Arial" panose="020B0604020202020204" pitchFamily="34" charset="0"/>
                  </a:rPr>
                  <a:t> is analytic over the entire complex plane </a:t>
                </a:r>
              </a:p>
              <a:p>
                <a:pPr algn="just"/>
                <a:r>
                  <a:rPr lang="en-US" sz="4000">
                    <a:effectLst/>
                    <a:latin typeface="Cambria Math" panose="02040503050406030204" pitchFamily="18" charset="0"/>
                    <a:ea typeface="Cambria Math" panose="02040503050406030204" pitchFamily="18" charset="0"/>
                    <a:cs typeface="Arial" panose="020B0604020202020204" pitchFamily="34" charset="0"/>
                  </a:rPr>
                  <a:t>zeros of </a:t>
                </a:r>
                <a14:m>
                  <m:oMath xmlns:m="http://schemas.openxmlformats.org/officeDocument/2006/math">
                    <m:r>
                      <m:rPr>
                        <m:sty m:val="p"/>
                      </m:rPr>
                      <a:rPr lang="en-US" sz="4000" b="0" i="0" smtClean="0">
                        <a:effectLst/>
                        <a:latin typeface="Cambria Math" panose="02040503050406030204" pitchFamily="18" charset="0"/>
                        <a:ea typeface="Cambria Math" panose="02040503050406030204" pitchFamily="18" charset="0"/>
                      </a:rPr>
                      <m:t>sin</m:t>
                    </m:r>
                    <m:r>
                      <a:rPr lang="en-US" sz="4000" b="0" i="1" smtClean="0">
                        <a:effectLst/>
                        <a:latin typeface="Cambria Math" panose="02040503050406030204" pitchFamily="18" charset="0"/>
                        <a:ea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rPr>
                      <m:t>𝑥</m:t>
                    </m:r>
                    <m:r>
                      <a:rPr lang="en-US" sz="4000" b="0" i="1" smtClean="0">
                        <a:effectLst/>
                        <a:latin typeface="Cambria Math" panose="02040503050406030204" pitchFamily="18" charset="0"/>
                        <a:ea typeface="Cambria Math" panose="02040503050406030204" pitchFamily="18" charset="0"/>
                      </a:rPr>
                      <m:t>)</m:t>
                    </m:r>
                  </m:oMath>
                </a14:m>
                <a:r>
                  <a:rPr lang="en-US" sz="4000">
                    <a:effectLst/>
                    <a:latin typeface="Cambria Math" panose="02040503050406030204" pitchFamily="18" charset="0"/>
                    <a:ea typeface="Cambria Math" panose="02040503050406030204" pitchFamily="18" charset="0"/>
                    <a:cs typeface="Arial" panose="020B0604020202020204" pitchFamily="34" charset="0"/>
                  </a:rPr>
                  <a:t> occur at </a:t>
                </a:r>
                <a14:m>
                  <m:oMath xmlns:m="http://schemas.openxmlformats.org/officeDocument/2006/math">
                    <m:r>
                      <a:rPr lang="en-US" sz="4000" b="0" i="0" smtClean="0">
                        <a:effectLst/>
                        <a:latin typeface="Cambria Math" panose="02040503050406030204" pitchFamily="18" charset="0"/>
                        <a:ea typeface="Cambria Math" panose="02040503050406030204" pitchFamily="18" charset="0"/>
                        <a:cs typeface="Arial" panose="020B0604020202020204" pitchFamily="34" charset="0"/>
                      </a:rPr>
                      <m:t>0,</m:t>
                    </m:r>
                    <m:r>
                      <a:rPr lang="en-US" sz="4000" b="0" i="1" smtClean="0">
                        <a:effectLst/>
                        <a:latin typeface="Cambria Math" panose="02040503050406030204" pitchFamily="18" charset="0"/>
                        <a:ea typeface="Cambria Math" panose="02040503050406030204" pitchFamily="18" charset="0"/>
                        <a:cs typeface="Arial" panose="020B0604020202020204" pitchFamily="34" charset="0"/>
                      </a:rPr>
                      <m:t>±</m:t>
                    </m:r>
                    <m:r>
                      <a:rPr lang="en-US" sz="4000" b="0" i="1" smtClean="0">
                        <a:effectLst/>
                        <a:latin typeface="Cambria Math" panose="02040503050406030204" pitchFamily="18" charset="0"/>
                        <a:ea typeface="Cambria Math" panose="02040503050406030204" pitchFamily="18" charset="0"/>
                        <a:cs typeface="Arial" panose="020B0604020202020204" pitchFamily="34" charset="0"/>
                      </a:rPr>
                      <m:t>𝜋</m:t>
                    </m:r>
                    <m:r>
                      <a:rPr lang="en-US" sz="4000" b="0" i="1" smtClean="0">
                        <a:effectLst/>
                        <a:latin typeface="Cambria Math" panose="02040503050406030204" pitchFamily="18" charset="0"/>
                        <a:ea typeface="Cambria Math" panose="02040503050406030204" pitchFamily="18" charset="0"/>
                        <a:cs typeface="Arial" panose="020B0604020202020204" pitchFamily="34" charset="0"/>
                      </a:rPr>
                      <m:t>,±2</m:t>
                    </m:r>
                    <m:r>
                      <a:rPr lang="en-US" sz="4000" b="0" i="1" smtClean="0">
                        <a:effectLst/>
                        <a:latin typeface="Cambria Math" panose="02040503050406030204" pitchFamily="18" charset="0"/>
                        <a:ea typeface="Cambria Math" panose="02040503050406030204" pitchFamily="18" charset="0"/>
                        <a:cs typeface="Arial" panose="020B0604020202020204" pitchFamily="34" charset="0"/>
                      </a:rPr>
                      <m:t>𝜋</m:t>
                    </m:r>
                    <m:r>
                      <a:rPr lang="en-US" sz="4000" b="0" i="1" smtClean="0">
                        <a:effectLst/>
                        <a:latin typeface="Cambria Math" panose="02040503050406030204" pitchFamily="18" charset="0"/>
                        <a:ea typeface="Cambria Math" panose="02040503050406030204" pitchFamily="18" charset="0"/>
                        <a:cs typeface="Arial" panose="020B0604020202020204" pitchFamily="34" charset="0"/>
                      </a:rPr>
                      <m:t>,±3</m:t>
                    </m:r>
                    <m:r>
                      <a:rPr lang="en-US" sz="4000" b="0" i="1" smtClean="0">
                        <a:effectLst/>
                        <a:latin typeface="Cambria Math" panose="02040503050406030204" pitchFamily="18" charset="0"/>
                        <a:ea typeface="Cambria Math" panose="02040503050406030204" pitchFamily="18" charset="0"/>
                        <a:cs typeface="Arial" panose="020B0604020202020204" pitchFamily="34" charset="0"/>
                      </a:rPr>
                      <m:t>𝜋</m:t>
                    </m:r>
                    <m:r>
                      <a:rPr lang="en-US" sz="4000" b="0" i="0" smtClean="0">
                        <a:effectLst/>
                        <a:latin typeface="Cambria Math" panose="02040503050406030204" pitchFamily="18" charset="0"/>
                        <a:ea typeface="Cambria Math" panose="02040503050406030204" pitchFamily="18" charset="0"/>
                        <a:cs typeface="Arial" panose="020B0604020202020204" pitchFamily="34" charset="0"/>
                      </a:rPr>
                      <m:t>,…</m:t>
                    </m:r>
                  </m:oMath>
                </a14:m>
                <a:endParaRPr lang="en-US" sz="400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m:rPr>
                          <m:sty m:val="p"/>
                        </m:rPr>
                        <a:rPr lang="en-US" sz="4000" b="0" i="0" smtClean="0">
                          <a:latin typeface="Cambria Math" panose="02040503050406030204" pitchFamily="18" charset="0"/>
                          <a:ea typeface="Cambria Math" panose="02040503050406030204" pitchFamily="18" charset="0"/>
                        </a:rPr>
                        <m:t>sin</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𝑥</m:t>
                      </m:r>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𝑥</m:t>
                              </m:r>
                            </m:num>
                            <m:den>
                              <m:r>
                                <a:rPr lang="en-US" sz="4000" i="1">
                                  <a:latin typeface="Cambria Math" panose="02040503050406030204" pitchFamily="18" charset="0"/>
                                  <a:ea typeface="Cambria Math" panose="02040503050406030204" pitchFamily="18" charset="0"/>
                                </a:rPr>
                                <m:t>𝜋</m:t>
                              </m:r>
                            </m:den>
                          </m:f>
                        </m:e>
                      </m:d>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𝑥</m:t>
                              </m:r>
                            </m:num>
                            <m:den>
                              <m:r>
                                <a:rPr lang="en-US" sz="4000" i="1">
                                  <a:latin typeface="Cambria Math" panose="02040503050406030204" pitchFamily="18" charset="0"/>
                                  <a:ea typeface="Cambria Math" panose="02040503050406030204" pitchFamily="18" charset="0"/>
                                </a:rPr>
                                <m:t>𝜋</m:t>
                              </m:r>
                            </m:den>
                          </m:f>
                        </m:e>
                      </m:d>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𝑥</m:t>
                              </m:r>
                            </m:num>
                            <m:den>
                              <m:r>
                                <a:rPr lang="en-US" sz="4000" i="1">
                                  <a:latin typeface="Cambria Math" panose="02040503050406030204" pitchFamily="18" charset="0"/>
                                  <a:ea typeface="Cambria Math" panose="02040503050406030204" pitchFamily="18" charset="0"/>
                                </a:rPr>
                                <m:t>2</m:t>
                              </m:r>
                              <m:r>
                                <a:rPr lang="en-US" sz="4000" i="1">
                                  <a:latin typeface="Cambria Math" panose="02040503050406030204" pitchFamily="18" charset="0"/>
                                  <a:ea typeface="Cambria Math" panose="02040503050406030204" pitchFamily="18" charset="0"/>
                                </a:rPr>
                                <m:t>𝜋</m:t>
                              </m:r>
                            </m:den>
                          </m:f>
                        </m:e>
                      </m:d>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𝑥</m:t>
                              </m:r>
                            </m:num>
                            <m:den>
                              <m:r>
                                <a:rPr lang="en-US" sz="4000" i="1">
                                  <a:latin typeface="Cambria Math" panose="02040503050406030204" pitchFamily="18" charset="0"/>
                                  <a:ea typeface="Cambria Math" panose="02040503050406030204" pitchFamily="18" charset="0"/>
                                </a:rPr>
                                <m:t>2</m:t>
                              </m:r>
                              <m:r>
                                <a:rPr lang="en-US" sz="4000" i="1">
                                  <a:latin typeface="Cambria Math" panose="02040503050406030204" pitchFamily="18" charset="0"/>
                                  <a:ea typeface="Cambria Math" panose="02040503050406030204" pitchFamily="18" charset="0"/>
                                </a:rPr>
                                <m:t>𝜋</m:t>
                              </m:r>
                            </m:den>
                          </m:f>
                        </m:e>
                      </m:d>
                      <m:r>
                        <a:rPr lang="en-US" sz="4000" i="1">
                          <a:latin typeface="Cambria Math" panose="02040503050406030204" pitchFamily="18" charset="0"/>
                          <a:ea typeface="Cambria Math" panose="02040503050406030204" pitchFamily="18" charset="0"/>
                        </a:rPr>
                        <m:t>⋅⋅⋅</m:t>
                      </m:r>
                    </m:oMath>
                  </m:oMathPara>
                </a14:m>
                <a:endParaRPr lang="en-US" sz="400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5C929D9C-3359-79E1-A29C-EEDFB5594A44}"/>
                  </a:ext>
                </a:extLst>
              </p:cNvPr>
              <p:cNvSpPr txBox="1">
                <a:spLocks noRot="1" noChangeAspect="1" noMove="1" noResize="1" noEditPoints="1" noAdjustHandles="1" noChangeArrowheads="1" noChangeShapeType="1" noTextEdit="1"/>
              </p:cNvSpPr>
              <p:nvPr/>
            </p:nvSpPr>
            <p:spPr>
              <a:xfrm>
                <a:off x="715433" y="1422980"/>
                <a:ext cx="10761132" cy="2904962"/>
              </a:xfrm>
              <a:prstGeom prst="rect">
                <a:avLst/>
              </a:prstGeom>
              <a:blipFill>
                <a:blip r:embed="rId5"/>
                <a:stretch>
                  <a:fillRect l="-1982" t="-377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FA65D9D-97FE-2706-4713-5C706267370F}"/>
              </a:ext>
            </a:extLst>
          </p:cNvPr>
          <p:cNvSpPr>
            <a:spLocks noGrp="1"/>
          </p:cNvSpPr>
          <p:nvPr>
            <p:ph type="title"/>
          </p:nvPr>
        </p:nvSpPr>
        <p:spPr>
          <a:xfrm>
            <a:off x="715433" y="97417"/>
            <a:ext cx="10515600" cy="1325563"/>
          </a:xfrm>
        </p:spPr>
        <p:txBody>
          <a:bodyPr/>
          <a:lstStyle/>
          <a:p>
            <a:r>
              <a:rPr lang="en-US" sz="4400" b="1">
                <a:effectLst/>
                <a:latin typeface="Cambria Math" panose="02040503050406030204" pitchFamily="18" charset="0"/>
                <a:ea typeface="Times New Roman" panose="02020603050405020304" pitchFamily="18" charset="0"/>
                <a:cs typeface="Arial" panose="020B0604020202020204" pitchFamily="34" charset="0"/>
              </a:rPr>
              <a:t>Weierstrass Factorization Theorem</a:t>
            </a:r>
            <a:endParaRPr lang="en-US" b="1">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02868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33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5C422-2ADE-658D-849D-3FAEEB16767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33DFB2-4EFB-3F04-B3B4-DCA3575BA94C}"/>
                  </a:ext>
                </a:extLst>
              </p:cNvPr>
              <p:cNvSpPr txBox="1"/>
              <p:nvPr/>
            </p:nvSpPr>
            <p:spPr>
              <a:xfrm>
                <a:off x="0" y="1331843"/>
                <a:ext cx="12192000" cy="5093702"/>
              </a:xfrm>
              <a:prstGeom prst="rect">
                <a:avLst/>
              </a:prstGeom>
              <a:noFill/>
            </p:spPr>
            <p:txBody>
              <a:bodyPr wrap="square">
                <a:spAutoFit/>
              </a:bodyPr>
              <a:lstStyle/>
              <a:p>
                <a:pPr>
                  <a:lnSpc>
                    <a:spcPts val="13000"/>
                  </a:lnSpc>
                </a:pPr>
                <a14:m>
                  <m:oMathPara xmlns:m="http://schemas.openxmlformats.org/officeDocument/2006/math">
                    <m:oMathParaPr>
                      <m:jc m:val="centerGroup"/>
                    </m:oMathParaPr>
                    <m:oMath xmlns:m="http://schemas.openxmlformats.org/officeDocument/2006/math">
                      <m:func>
                        <m:funcPr>
                          <m:ctrlPr>
                            <a:rPr lang="en-US" sz="4000" b="0" i="1" smtClean="0">
                              <a:latin typeface="Cambria Math" panose="02040503050406030204" pitchFamily="18" charset="0"/>
                              <a:ea typeface="Cambria Math" panose="02040503050406030204" pitchFamily="18" charset="0"/>
                            </a:rPr>
                          </m:ctrlPr>
                        </m:funcPr>
                        <m:fName>
                          <m:r>
                            <m:rPr>
                              <m:sty m:val="p"/>
                            </m:rPr>
                            <a:rPr lang="en-US" sz="4000" b="0" i="0" smtClean="0">
                              <a:latin typeface="Cambria Math" panose="02040503050406030204" pitchFamily="18" charset="0"/>
                              <a:ea typeface="Cambria Math" panose="02040503050406030204" pitchFamily="18" charset="0"/>
                            </a:rPr>
                            <m:t>sin</m:t>
                          </m:r>
                        </m:fName>
                        <m:e>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𝑥</m:t>
                              </m:r>
                            </m:e>
                          </m:d>
                        </m:e>
                      </m:func>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𝑥</m:t>
                      </m:r>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𝑥</m:t>
                              </m:r>
                            </m:num>
                            <m:den>
                              <m:r>
                                <a:rPr lang="en-US" sz="4000" i="1">
                                  <a:latin typeface="Cambria Math" panose="02040503050406030204" pitchFamily="18" charset="0"/>
                                  <a:ea typeface="Cambria Math" panose="02040503050406030204" pitchFamily="18" charset="0"/>
                                </a:rPr>
                                <m:t>𝜋</m:t>
                              </m:r>
                            </m:den>
                          </m:f>
                        </m:e>
                      </m:d>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𝑥</m:t>
                              </m:r>
                            </m:num>
                            <m:den>
                              <m:r>
                                <a:rPr lang="en-US" sz="4000" i="1">
                                  <a:latin typeface="Cambria Math" panose="02040503050406030204" pitchFamily="18" charset="0"/>
                                  <a:ea typeface="Cambria Math" panose="02040503050406030204" pitchFamily="18" charset="0"/>
                                </a:rPr>
                                <m:t>𝜋</m:t>
                              </m:r>
                            </m:den>
                          </m:f>
                        </m:e>
                      </m:d>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𝑥</m:t>
                              </m:r>
                            </m:num>
                            <m:den>
                              <m:r>
                                <a:rPr lang="en-US" sz="4000" i="1">
                                  <a:latin typeface="Cambria Math" panose="02040503050406030204" pitchFamily="18" charset="0"/>
                                  <a:ea typeface="Cambria Math" panose="02040503050406030204" pitchFamily="18" charset="0"/>
                                </a:rPr>
                                <m:t>2</m:t>
                              </m:r>
                              <m:r>
                                <a:rPr lang="en-US" sz="4000" i="1">
                                  <a:latin typeface="Cambria Math" panose="02040503050406030204" pitchFamily="18" charset="0"/>
                                  <a:ea typeface="Cambria Math" panose="02040503050406030204" pitchFamily="18" charset="0"/>
                                </a:rPr>
                                <m:t>𝜋</m:t>
                              </m:r>
                            </m:den>
                          </m:f>
                        </m:e>
                      </m:d>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𝑥</m:t>
                              </m:r>
                            </m:num>
                            <m:den>
                              <m:r>
                                <a:rPr lang="en-US" sz="4000" i="1">
                                  <a:latin typeface="Cambria Math" panose="02040503050406030204" pitchFamily="18" charset="0"/>
                                  <a:ea typeface="Cambria Math" panose="02040503050406030204" pitchFamily="18" charset="0"/>
                                </a:rPr>
                                <m:t>2</m:t>
                              </m:r>
                              <m:r>
                                <a:rPr lang="en-US" sz="4000" i="1">
                                  <a:latin typeface="Cambria Math" panose="02040503050406030204" pitchFamily="18" charset="0"/>
                                  <a:ea typeface="Cambria Math" panose="02040503050406030204" pitchFamily="18" charset="0"/>
                                </a:rPr>
                                <m:t>𝜋</m:t>
                              </m:r>
                            </m:den>
                          </m:f>
                        </m:e>
                      </m:d>
                      <m:r>
                        <a:rPr lang="en-US" sz="4000" i="1">
                          <a:latin typeface="Cambria Math" panose="02040503050406030204" pitchFamily="18" charset="0"/>
                          <a:ea typeface="Cambria Math" panose="02040503050406030204" pitchFamily="18" charset="0"/>
                        </a:rPr>
                        <m:t>⋅⋅⋅</m:t>
                      </m:r>
                    </m:oMath>
                  </m:oMathPara>
                </a14:m>
                <a:endParaRPr lang="en-US" sz="4000">
                  <a:latin typeface="Cambria Math" panose="02040503050406030204" pitchFamily="18" charset="0"/>
                  <a:ea typeface="Cambria Math" panose="02040503050406030204" pitchFamily="18" charset="0"/>
                </a:endParaRPr>
              </a:p>
              <a:p>
                <a:pPr>
                  <a:lnSpc>
                    <a:spcPts val="13000"/>
                  </a:lnSpc>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ea typeface="Cambria Math" panose="02040503050406030204" pitchFamily="18" charset="0"/>
                        </a:rPr>
                        <m:t>sin</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𝑥</m:t>
                      </m:r>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i="1">
                                      <a:latin typeface="Cambria Math" panose="02040503050406030204" pitchFamily="18" charset="0"/>
                                      <a:ea typeface="Cambria Math" panose="02040503050406030204" pitchFamily="18" charset="0"/>
                                    </a:rPr>
                                    <m:t>2</m:t>
                                  </m:r>
                                </m:sup>
                              </m:sSup>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e>
                      </m:d>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i="1">
                                      <a:latin typeface="Cambria Math" panose="02040503050406030204" pitchFamily="18" charset="0"/>
                                      <a:ea typeface="Cambria Math" panose="02040503050406030204" pitchFamily="18" charset="0"/>
                                    </a:rPr>
                                    <m:t>2</m:t>
                                  </m:r>
                                </m:sup>
                              </m:sSup>
                            </m:num>
                            <m:den>
                              <m:r>
                                <a:rPr lang="en-US" sz="4000" i="1">
                                  <a:latin typeface="Cambria Math" panose="02040503050406030204" pitchFamily="18" charset="0"/>
                                  <a:ea typeface="Cambria Math" panose="02040503050406030204" pitchFamily="18" charset="0"/>
                                </a:rPr>
                                <m:t>4</m:t>
                              </m:r>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oMath>
                  </m:oMathPara>
                </a14:m>
                <a:endParaRPr lang="en-US" sz="4000">
                  <a:latin typeface="Cambria Math" panose="02040503050406030204" pitchFamily="18" charset="0"/>
                  <a:ea typeface="Cambria Math" panose="02040503050406030204" pitchFamily="18" charset="0"/>
                </a:endParaRPr>
              </a:p>
              <a:p>
                <a:pPr>
                  <a:lnSpc>
                    <a:spcPts val="13000"/>
                  </a:lnSpc>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ea typeface="Cambria Math" panose="02040503050406030204" pitchFamily="18" charset="0"/>
                        </a:rPr>
                        <m:t>sin</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𝑥</m:t>
                      </m:r>
                      <m:d>
                        <m:dPr>
                          <m:begChr m:val="["/>
                          <m:endChr m:val="]"/>
                          <m:ctrlPr>
                            <a:rPr lang="en-US" sz="4000" b="0" i="1" smtClean="0">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i="1">
                                      <a:latin typeface="Cambria Math" panose="02040503050406030204" pitchFamily="18" charset="0"/>
                                      <a:ea typeface="Cambria Math" panose="02040503050406030204" pitchFamily="18" charset="0"/>
                                    </a:rPr>
                                    <m:t>2</m:t>
                                  </m:r>
                                </m:sup>
                              </m:sSup>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i="1">
                                      <a:latin typeface="Cambria Math" panose="02040503050406030204" pitchFamily="18" charset="0"/>
                                      <a:ea typeface="Cambria Math" panose="02040503050406030204" pitchFamily="18" charset="0"/>
                                    </a:rPr>
                                    <m:t>2</m:t>
                                  </m:r>
                                </m:sup>
                              </m:sSup>
                            </m:num>
                            <m:den>
                              <m:r>
                                <a:rPr lang="en-US" sz="4000" i="1">
                                  <a:latin typeface="Cambria Math" panose="02040503050406030204" pitchFamily="18" charset="0"/>
                                  <a:ea typeface="Cambria Math" panose="02040503050406030204" pitchFamily="18" charset="0"/>
                                </a:rPr>
                                <m:t>4</m:t>
                              </m:r>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i="1">
                                      <a:latin typeface="Cambria Math" panose="02040503050406030204" pitchFamily="18" charset="0"/>
                                      <a:ea typeface="Cambria Math" panose="02040503050406030204" pitchFamily="18" charset="0"/>
                                    </a:rPr>
                                    <m:t>2</m:t>
                                  </m:r>
                                </m:sup>
                              </m:sSup>
                            </m:num>
                            <m:den>
                              <m:r>
                                <a:rPr lang="en-US" sz="4000" i="1">
                                  <a:latin typeface="Cambria Math" panose="02040503050406030204" pitchFamily="18" charset="0"/>
                                  <a:ea typeface="Cambria Math" panose="02040503050406030204" pitchFamily="18" charset="0"/>
                                </a:rPr>
                                <m:t>9</m:t>
                              </m:r>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r>
                            <a:rPr lang="en-US" sz="4000" i="1">
                              <a:latin typeface="Cambria Math" panose="02040503050406030204" pitchFamily="18" charset="0"/>
                              <a:ea typeface="Cambria Math" panose="02040503050406030204" pitchFamily="18" charset="0"/>
                            </a:rPr>
                            <m:t>−…</m:t>
                          </m:r>
                        </m:e>
                      </m:d>
                    </m:oMath>
                  </m:oMathPara>
                </a14:m>
                <a:endParaRPr lang="en-US" sz="400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5D33DFB2-4EFB-3F04-B3B4-DCA3575BA94C}"/>
                  </a:ext>
                </a:extLst>
              </p:cNvPr>
              <p:cNvSpPr txBox="1">
                <a:spLocks noRot="1" noChangeAspect="1" noMove="1" noResize="1" noEditPoints="1" noAdjustHandles="1" noChangeArrowheads="1" noChangeShapeType="1" noTextEdit="1"/>
              </p:cNvSpPr>
              <p:nvPr/>
            </p:nvSpPr>
            <p:spPr>
              <a:xfrm>
                <a:off x="0" y="1331843"/>
                <a:ext cx="12192000" cy="509370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9CE536-5892-F975-2287-F2A1187B5C0E}"/>
                  </a:ext>
                </a:extLst>
              </p:cNvPr>
              <p:cNvSpPr>
                <a:spLocks noGrp="1"/>
              </p:cNvSpPr>
              <p:nvPr>
                <p:ph type="title"/>
              </p:nvPr>
            </p:nvSpPr>
            <p:spPr>
              <a:xfrm>
                <a:off x="838200" y="180946"/>
                <a:ext cx="10515600" cy="1325563"/>
              </a:xfrm>
            </p:spPr>
            <p:txBody>
              <a:bodyPr/>
              <a:lstStyle/>
              <a:p>
                <a:r>
                  <a:rPr lang="en-US" b="1">
                    <a:latin typeface="Cambria Math" panose="02040503050406030204" pitchFamily="18" charset="0"/>
                    <a:ea typeface="Cambria Math" panose="02040503050406030204" pitchFamily="18" charset="0"/>
                  </a:rPr>
                  <a:t>Basel Problem </a:t>
                </a:r>
                <a14:m>
                  <m:oMath xmlns:m="http://schemas.openxmlformats.org/officeDocument/2006/math">
                    <m:r>
                      <a:rPr lang="en-US" b="1" i="1" smtClean="0">
                        <a:latin typeface="Cambria Math" panose="02040503050406030204" pitchFamily="18" charset="0"/>
                        <a:ea typeface="Cambria Math" panose="02040503050406030204" pitchFamily="18" charset="0"/>
                      </a:rPr>
                      <m:t>𝜻</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m:t>
                    </m:r>
                  </m:oMath>
                </a14:m>
                <a:r>
                  <a:rPr lang="en-US" b="1">
                    <a:latin typeface="Cambria Math" panose="02040503050406030204" pitchFamily="18" charset="0"/>
                    <a:ea typeface="Cambria Math" panose="02040503050406030204" pitchFamily="18" charset="0"/>
                  </a:rPr>
                  <a:t> Cont.</a:t>
                </a:r>
              </a:p>
            </p:txBody>
          </p:sp>
        </mc:Choice>
        <mc:Fallback xmlns="">
          <p:sp>
            <p:nvSpPr>
              <p:cNvPr id="2" name="Title 1">
                <a:extLst>
                  <a:ext uri="{FF2B5EF4-FFF2-40B4-BE49-F238E27FC236}">
                    <a16:creationId xmlns:a16="http://schemas.microsoft.com/office/drawing/2014/main" id="{CE9CE536-5892-F975-2287-F2A1187B5C0E}"/>
                  </a:ext>
                </a:extLst>
              </p:cNvPr>
              <p:cNvSpPr>
                <a:spLocks noGrp="1" noRot="1" noChangeAspect="1" noMove="1" noResize="1" noEditPoints="1" noAdjustHandles="1" noChangeArrowheads="1" noChangeShapeType="1" noTextEdit="1"/>
              </p:cNvSpPr>
              <p:nvPr>
                <p:ph type="title"/>
              </p:nvPr>
            </p:nvSpPr>
            <p:spPr>
              <a:xfrm>
                <a:off x="838200" y="180946"/>
                <a:ext cx="10515600" cy="1325563"/>
              </a:xfrm>
              <a:blipFill>
                <a:blip r:embed="rId3"/>
                <a:stretch>
                  <a:fillRect l="-2377"/>
                </a:stretch>
              </a:blipFill>
            </p:spPr>
            <p:txBody>
              <a:bodyPr/>
              <a:lstStyle/>
              <a:p>
                <a:r>
                  <a:rPr lang="en-US">
                    <a:noFill/>
                  </a:rPr>
                  <a:t> </a:t>
                </a:r>
              </a:p>
            </p:txBody>
          </p:sp>
        </mc:Fallback>
      </mc:AlternateContent>
    </p:spTree>
    <p:extLst>
      <p:ext uri="{BB962C8B-B14F-4D97-AF65-F5344CB8AC3E}">
        <p14:creationId xmlns:p14="http://schemas.microsoft.com/office/powerpoint/2010/main" val="420935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58B07A-F93E-36CF-5F48-170F2A7E1AFA}"/>
            </a:ext>
          </a:extLst>
        </p:cNvPr>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ecial values of zeta functions – Bhāvanā">
            <a:extLst>
              <a:ext uri="{FF2B5EF4-FFF2-40B4-BE49-F238E27FC236}">
                <a16:creationId xmlns:a16="http://schemas.microsoft.com/office/drawing/2014/main" id="{19038C50-D78E-E0F2-F913-AF28D892556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4399" r="33"/>
          <a:stretch/>
        </p:blipFill>
        <p:spPr bwMode="auto">
          <a:xfrm>
            <a:off x="2643809" y="10"/>
            <a:ext cx="9548191"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5" name="Rectangle 206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5AE9A8-AEC6-C224-BA68-47276BAD1799}"/>
              </a:ext>
            </a:extLst>
          </p:cNvPr>
          <p:cNvSpPr>
            <a:spLocks noGrp="1"/>
          </p:cNvSpPr>
          <p:nvPr>
            <p:ph type="title"/>
          </p:nvPr>
        </p:nvSpPr>
        <p:spPr>
          <a:xfrm>
            <a:off x="838198" y="0"/>
            <a:ext cx="3822189" cy="1899912"/>
          </a:xfrm>
        </p:spPr>
        <p:txBody>
          <a:bodyPr vert="horz" lIns="91440" tIns="45720" rIns="91440" bIns="45720" rtlCol="0" anchor="ctr">
            <a:normAutofit/>
          </a:bodyPr>
          <a:lstStyle/>
          <a:p>
            <a:r>
              <a:rPr lang="en-US" b="1">
                <a:latin typeface="Cambria Math" panose="02040503050406030204" pitchFamily="18" charset="0"/>
                <a:ea typeface="Cambria Math" panose="02040503050406030204" pitchFamily="18" charset="0"/>
              </a:rPr>
              <a:t>Agenda</a:t>
            </a: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B474D64-314E-D643-45B4-28506610B5A4}"/>
                  </a:ext>
                </a:extLst>
              </p:cNvPr>
              <p:cNvSpPr txBox="1">
                <a:spLocks/>
              </p:cNvSpPr>
              <p:nvPr/>
            </p:nvSpPr>
            <p:spPr>
              <a:xfrm>
                <a:off x="417443" y="1478107"/>
                <a:ext cx="6241774" cy="460464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228600">
                  <a:lnSpc>
                    <a:spcPts val="6000"/>
                  </a:lnSpc>
                  <a:spcAft>
                    <a:spcPts val="600"/>
                  </a:spcAft>
                  <a:buFont typeface="Arial" panose="020B0604020202020204" pitchFamily="34" charset="0"/>
                  <a:buChar char="•"/>
                </a:pPr>
                <a:r>
                  <a:rPr lang="en-US">
                    <a:latin typeface="Cambria Math" panose="02040503050406030204" pitchFamily="18" charset="0"/>
                    <a:ea typeface="Cambria Math" panose="02040503050406030204" pitchFamily="18" charset="0"/>
                    <a:cs typeface="+mn-cs"/>
                  </a:rPr>
                  <a:t>Definition</a:t>
                </a:r>
              </a:p>
              <a:p>
                <a:pPr marL="571500" indent="-228600">
                  <a:lnSpc>
                    <a:spcPts val="6000"/>
                  </a:lnSpc>
                  <a:spcAft>
                    <a:spcPts val="600"/>
                  </a:spcAft>
                  <a:buFont typeface="Arial" panose="020B0604020202020204" pitchFamily="34" charset="0"/>
                  <a:buChar char="•"/>
                </a:pPr>
                <a:r>
                  <a:rPr lang="en-US">
                    <a:latin typeface="Cambria Math" panose="02040503050406030204" pitchFamily="18" charset="0"/>
                    <a:ea typeface="Cambria Math" panose="02040503050406030204" pitchFamily="18" charset="0"/>
                    <a:cs typeface="+mn-cs"/>
                  </a:rPr>
                  <a:t>Analytic Continuation</a:t>
                </a:r>
              </a:p>
              <a:p>
                <a:pPr marL="571500" indent="-228600">
                  <a:lnSpc>
                    <a:spcPts val="6000"/>
                  </a:lnSpc>
                  <a:spcAft>
                    <a:spcPts val="600"/>
                  </a:spcAft>
                  <a:buFont typeface="Arial" panose="020B0604020202020204" pitchFamily="34" charset="0"/>
                  <a:buChar char="•"/>
                </a:pPr>
                <a:r>
                  <a:rPr lang="en-US">
                    <a:latin typeface="Cambria Math" panose="02040503050406030204" pitchFamily="18" charset="0"/>
                    <a:ea typeface="Cambria Math" panose="02040503050406030204" pitchFamily="18" charset="0"/>
                    <a:cs typeface="+mn-cs"/>
                  </a:rPr>
                  <a:t>Functional Equation</a:t>
                </a:r>
                <a:endParaRPr lang="en-US" b="0">
                  <a:latin typeface="Cambria Math" panose="02040503050406030204" pitchFamily="18" charset="0"/>
                  <a:ea typeface="Cambria Math" panose="02040503050406030204" pitchFamily="18" charset="0"/>
                  <a:cs typeface="+mn-cs"/>
                </a:endParaRPr>
              </a:p>
              <a:p>
                <a:pPr marL="571500" indent="-228600">
                  <a:lnSpc>
                    <a:spcPts val="6000"/>
                  </a:lnSpc>
                  <a:spcAft>
                    <a:spcPts val="600"/>
                  </a:spcAft>
                  <a:buFont typeface="Arial" panose="020B0604020202020204" pitchFamily="34" charset="0"/>
                  <a:buChar char="•"/>
                </a:pPr>
                <a:r>
                  <a:rPr lang="en-US">
                    <a:latin typeface="Cambria Math" panose="02040503050406030204" pitchFamily="18" charset="0"/>
                    <a:ea typeface="Cambria Math" panose="02040503050406030204" pitchFamily="18" charset="0"/>
                    <a:cs typeface="+mn-cs"/>
                  </a:rPr>
                  <a:t>Zeros of </a:t>
                </a:r>
                <a14:m>
                  <m:oMath xmlns:m="http://schemas.openxmlformats.org/officeDocument/2006/math">
                    <m:r>
                      <a:rPr lang="en-US" b="0" i="1">
                        <a:latin typeface="Cambria Math" panose="02040503050406030204" pitchFamily="18" charset="0"/>
                        <a:ea typeface="Cambria Math" panose="02040503050406030204" pitchFamily="18" charset="0"/>
                        <a:cs typeface="+mn-cs"/>
                      </a:rPr>
                      <m:t>𝜁</m:t>
                    </m:r>
                    <m:d>
                      <m:dPr>
                        <m:ctrlPr>
                          <a:rPr lang="en-US" b="0" i="1">
                            <a:latin typeface="Cambria Math" panose="02040503050406030204" pitchFamily="18" charset="0"/>
                            <a:ea typeface="Cambria Math" panose="02040503050406030204" pitchFamily="18" charset="0"/>
                            <a:cs typeface="+mn-cs"/>
                          </a:rPr>
                        </m:ctrlPr>
                      </m:dPr>
                      <m:e>
                        <m:r>
                          <a:rPr lang="en-US" b="0" i="1">
                            <a:latin typeface="Cambria Math" panose="02040503050406030204" pitchFamily="18" charset="0"/>
                            <a:ea typeface="Cambria Math" panose="02040503050406030204" pitchFamily="18" charset="0"/>
                            <a:cs typeface="+mn-cs"/>
                          </a:rPr>
                          <m:t>𝑠</m:t>
                        </m:r>
                      </m:e>
                    </m:d>
                  </m:oMath>
                </a14:m>
                <a:endParaRPr lang="en-US" b="0">
                  <a:latin typeface="Cambria Math" panose="02040503050406030204" pitchFamily="18" charset="0"/>
                  <a:ea typeface="Cambria Math" panose="02040503050406030204" pitchFamily="18" charset="0"/>
                  <a:cs typeface="+mn-cs"/>
                </a:endParaRPr>
              </a:p>
              <a:p>
                <a:pPr marL="571500" indent="-228600">
                  <a:lnSpc>
                    <a:spcPts val="6000"/>
                  </a:lnSpc>
                  <a:spcAft>
                    <a:spcPts val="600"/>
                  </a:spcAft>
                  <a:buFont typeface="Arial" panose="020B0604020202020204" pitchFamily="34" charset="0"/>
                  <a:buChar char="•"/>
                </a:pPr>
                <a:r>
                  <a:rPr lang="en-US">
                    <a:latin typeface="Cambria Math" panose="02040503050406030204" pitchFamily="18" charset="0"/>
                    <a:ea typeface="Cambria Math" panose="02040503050406030204" pitchFamily="18" charset="0"/>
                    <a:cs typeface="+mn-cs"/>
                  </a:rPr>
                  <a:t>Basel Problem</a:t>
                </a:r>
              </a:p>
              <a:p>
                <a:pPr marL="571500" indent="-228600">
                  <a:lnSpc>
                    <a:spcPts val="6000"/>
                  </a:lnSpc>
                  <a:spcAft>
                    <a:spcPts val="600"/>
                  </a:spcAft>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mn-cs"/>
                      </a:rPr>
                      <m:t>𝜁</m:t>
                    </m:r>
                    <m:d>
                      <m:dPr>
                        <m:ctrlPr>
                          <a:rPr lang="en-US" b="0" i="1">
                            <a:latin typeface="Cambria Math" panose="02040503050406030204" pitchFamily="18" charset="0"/>
                            <a:ea typeface="Cambria Math" panose="02040503050406030204" pitchFamily="18" charset="0"/>
                            <a:cs typeface="+mn-cs"/>
                          </a:rPr>
                        </m:ctrlPr>
                      </m:dPr>
                      <m:e>
                        <m:r>
                          <a:rPr lang="en-US" b="0" i="1">
                            <a:latin typeface="Cambria Math" panose="02040503050406030204" pitchFamily="18" charset="0"/>
                            <a:ea typeface="Cambria Math" panose="02040503050406030204" pitchFamily="18" charset="0"/>
                            <a:cs typeface="+mn-cs"/>
                          </a:rPr>
                          <m:t>−1</m:t>
                        </m:r>
                      </m:e>
                    </m:d>
                  </m:oMath>
                </a14:m>
                <a:endParaRPr lang="en-US" b="0">
                  <a:latin typeface="Cambria Math" panose="02040503050406030204" pitchFamily="18" charset="0"/>
                  <a:ea typeface="Cambria Math" panose="02040503050406030204" pitchFamily="18" charset="0"/>
                  <a:cs typeface="+mn-cs"/>
                </a:endParaRPr>
              </a:p>
            </p:txBody>
          </p:sp>
        </mc:Choice>
        <mc:Fallback xmlns="">
          <p:sp>
            <p:nvSpPr>
              <p:cNvPr id="3" name="Title 1">
                <a:extLst>
                  <a:ext uri="{FF2B5EF4-FFF2-40B4-BE49-F238E27FC236}">
                    <a16:creationId xmlns:a16="http://schemas.microsoft.com/office/drawing/2014/main" id="{AB474D64-314E-D643-45B4-28506610B5A4}"/>
                  </a:ext>
                </a:extLst>
              </p:cNvPr>
              <p:cNvSpPr txBox="1">
                <a:spLocks noRot="1" noChangeAspect="1" noMove="1" noResize="1" noEditPoints="1" noAdjustHandles="1" noChangeArrowheads="1" noChangeShapeType="1" noTextEdit="1"/>
              </p:cNvSpPr>
              <p:nvPr/>
            </p:nvSpPr>
            <p:spPr>
              <a:xfrm>
                <a:off x="417443" y="1478107"/>
                <a:ext cx="6241774" cy="4604642"/>
              </a:xfrm>
              <a:prstGeom prst="rect">
                <a:avLst/>
              </a:prstGeom>
              <a:blipFill>
                <a:blip r:embed="rId4"/>
                <a:stretch>
                  <a:fillRect t="-1984" b="-687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1649E50F-9995-B79C-AD24-3DE663B5A58E}"/>
              </a:ext>
            </a:extLst>
          </p:cNvPr>
          <p:cNvSpPr txBox="1">
            <a:spLocks/>
          </p:cNvSpPr>
          <p:nvPr/>
        </p:nvSpPr>
        <p:spPr>
          <a:xfrm>
            <a:off x="838200" y="1690688"/>
            <a:ext cx="10515600" cy="4078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400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12231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F474D-BEE8-AF76-9A7D-DCDBA454290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FDE097-EA75-3897-51DD-344898FC08DB}"/>
                  </a:ext>
                </a:extLst>
              </p:cNvPr>
              <p:cNvSpPr txBox="1"/>
              <p:nvPr/>
            </p:nvSpPr>
            <p:spPr>
              <a:xfrm>
                <a:off x="0" y="1187217"/>
                <a:ext cx="12192000" cy="5670783"/>
              </a:xfrm>
              <a:prstGeom prst="rect">
                <a:avLst/>
              </a:prstGeom>
              <a:noFill/>
            </p:spPr>
            <p:txBody>
              <a:bodyPr wrap="square">
                <a:spAutoFit/>
              </a:bodyPr>
              <a:lstStyle/>
              <a:p>
                <a:pPr>
                  <a:lnSpc>
                    <a:spcPts val="14500"/>
                  </a:lnSpc>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ea typeface="Cambria Math" panose="02040503050406030204" pitchFamily="18" charset="0"/>
                        </a:rPr>
                        <m:t>sin</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𝑥</m:t>
                      </m:r>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i="1">
                                      <a:latin typeface="Cambria Math" panose="02040503050406030204" pitchFamily="18" charset="0"/>
                                      <a:ea typeface="Cambria Math" panose="02040503050406030204" pitchFamily="18" charset="0"/>
                                    </a:rPr>
                                    <m:t>2</m:t>
                                  </m:r>
                                </m:sup>
                              </m:sSup>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i="1">
                                      <a:latin typeface="Cambria Math" panose="02040503050406030204" pitchFamily="18" charset="0"/>
                                      <a:ea typeface="Cambria Math" panose="02040503050406030204" pitchFamily="18" charset="0"/>
                                    </a:rPr>
                                    <m:t>2</m:t>
                                  </m:r>
                                </m:sup>
                              </m:sSup>
                            </m:num>
                            <m:den>
                              <m:r>
                                <a:rPr lang="en-US" sz="4000" i="1">
                                  <a:latin typeface="Cambria Math" panose="02040503050406030204" pitchFamily="18" charset="0"/>
                                  <a:ea typeface="Cambria Math" panose="02040503050406030204" pitchFamily="18" charset="0"/>
                                </a:rPr>
                                <m:t>4</m:t>
                              </m:r>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i="1">
                                      <a:latin typeface="Cambria Math" panose="02040503050406030204" pitchFamily="18" charset="0"/>
                                      <a:ea typeface="Cambria Math" panose="02040503050406030204" pitchFamily="18" charset="0"/>
                                    </a:rPr>
                                    <m:t>2</m:t>
                                  </m:r>
                                </m:sup>
                              </m:sSup>
                            </m:num>
                            <m:den>
                              <m:r>
                                <a:rPr lang="en-US" sz="4000" i="1">
                                  <a:latin typeface="Cambria Math" panose="02040503050406030204" pitchFamily="18" charset="0"/>
                                  <a:ea typeface="Cambria Math" panose="02040503050406030204" pitchFamily="18" charset="0"/>
                                </a:rPr>
                                <m:t>9</m:t>
                              </m:r>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r>
                            <a:rPr lang="en-US" sz="4000" i="1">
                              <a:latin typeface="Cambria Math" panose="02040503050406030204" pitchFamily="18" charset="0"/>
                              <a:ea typeface="Cambria Math" panose="02040503050406030204" pitchFamily="18" charset="0"/>
                            </a:rPr>
                            <m:t>−…</m:t>
                          </m:r>
                        </m:e>
                      </m:d>
                    </m:oMath>
                  </m:oMathPara>
                </a14:m>
                <a:endParaRPr lang="en-US" sz="4000" i="1">
                  <a:latin typeface="Cambria Math" panose="02040503050406030204" pitchFamily="18" charset="0"/>
                  <a:ea typeface="Cambria Math" panose="02040503050406030204" pitchFamily="18" charset="0"/>
                </a:endParaRPr>
              </a:p>
              <a:p>
                <a:pPr>
                  <a:lnSpc>
                    <a:spcPts val="14500"/>
                  </a:lnSpc>
                </a:pPr>
                <a14:m>
                  <m:oMathPara xmlns:m="http://schemas.openxmlformats.org/officeDocument/2006/math">
                    <m:oMathParaPr>
                      <m:jc m:val="centerGroup"/>
                    </m:oMathParaPr>
                    <m:oMath xmlns:m="http://schemas.openxmlformats.org/officeDocument/2006/math">
                      <m:func>
                        <m:funcPr>
                          <m:ctrlPr>
                            <a:rPr lang="en-US" sz="4000" i="1" smtClean="0">
                              <a:latin typeface="Cambria Math" panose="02040503050406030204" pitchFamily="18" charset="0"/>
                              <a:ea typeface="Cambria Math" panose="02040503050406030204" pitchFamily="18" charset="0"/>
                            </a:rPr>
                          </m:ctrlPr>
                        </m:funcPr>
                        <m:fName>
                          <m:r>
                            <m:rPr>
                              <m:sty m:val="p"/>
                            </m:rPr>
                            <a:rPr lang="en-US" sz="4000">
                              <a:latin typeface="Cambria Math" panose="02040503050406030204" pitchFamily="18" charset="0"/>
                              <a:ea typeface="Cambria Math" panose="02040503050406030204" pitchFamily="18" charset="0"/>
                            </a:rPr>
                            <m:t>sin</m:t>
                          </m:r>
                        </m:fName>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𝑥</m:t>
                              </m:r>
                            </m:e>
                          </m:d>
                        </m:e>
                      </m:func>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i="1">
                              <a:latin typeface="Cambria Math" panose="02040503050406030204" pitchFamily="18" charset="0"/>
                              <a:ea typeface="Cambria Math" panose="02040503050406030204" pitchFamily="18" charset="0"/>
                            </a:rPr>
                            <m:t>3</m:t>
                          </m:r>
                        </m:sup>
                      </m:sSup>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r>
                                <a:rPr lang="en-US" sz="4000" i="1">
                                  <a:latin typeface="Cambria Math" panose="02040503050406030204" pitchFamily="18" charset="0"/>
                                  <a:ea typeface="Cambria Math" panose="02040503050406030204" pitchFamily="18" charset="0"/>
                                </a:rPr>
                                <m:t>4</m:t>
                              </m:r>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r>
                                <a:rPr lang="en-US" sz="4000" i="1">
                                  <a:latin typeface="Cambria Math" panose="02040503050406030204" pitchFamily="18" charset="0"/>
                                  <a:ea typeface="Cambria Math" panose="02040503050406030204" pitchFamily="18" charset="0"/>
                                </a:rPr>
                                <m:t>9</m:t>
                              </m:r>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r>
                                <a:rPr lang="en-US" sz="4000" i="1">
                                  <a:latin typeface="Cambria Math" panose="02040503050406030204" pitchFamily="18" charset="0"/>
                                  <a:ea typeface="Cambria Math" panose="02040503050406030204" pitchFamily="18" charset="0"/>
                                </a:rPr>
                                <m:t>16</m:t>
                              </m:r>
                            </m:den>
                          </m:f>
                          <m:r>
                            <a:rPr lang="en-US" sz="4000" i="1">
                              <a:latin typeface="Cambria Math" panose="02040503050406030204" pitchFamily="18" charset="0"/>
                              <a:ea typeface="Cambria Math" panose="02040503050406030204" pitchFamily="18" charset="0"/>
                            </a:rPr>
                            <m:t>+…</m:t>
                          </m:r>
                        </m:e>
                      </m:d>
                      <m:r>
                        <a:rPr lang="en-US" sz="4000" i="1">
                          <a:latin typeface="Cambria Math" panose="02040503050406030204" pitchFamily="18" charset="0"/>
                          <a:ea typeface="Cambria Math" panose="02040503050406030204" pitchFamily="18" charset="0"/>
                        </a:rPr>
                        <m:t>⋅⋅⋅</m:t>
                      </m:r>
                    </m:oMath>
                  </m:oMathPara>
                </a14:m>
                <a:endParaRPr lang="en-US" sz="4000">
                  <a:latin typeface="Cambria Math" panose="02040503050406030204" pitchFamily="18" charset="0"/>
                  <a:ea typeface="Cambria Math" panose="02040503050406030204" pitchFamily="18" charset="0"/>
                </a:endParaRPr>
              </a:p>
              <a:p>
                <a:pPr>
                  <a:lnSpc>
                    <a:spcPts val="14500"/>
                  </a:lnSpc>
                </a:pPr>
                <a14:m>
                  <m:oMathPara xmlns:m="http://schemas.openxmlformats.org/officeDocument/2006/math">
                    <m:oMathParaPr>
                      <m:jc m:val="centerGroup"/>
                    </m:oMathParaPr>
                    <m:oMath xmlns:m="http://schemas.openxmlformats.org/officeDocument/2006/math">
                      <m:func>
                        <m:funcPr>
                          <m:ctrlPr>
                            <a:rPr lang="en-US" sz="4000" b="0" i="1" smtClean="0">
                              <a:latin typeface="Cambria Math" panose="02040503050406030204" pitchFamily="18" charset="0"/>
                              <a:ea typeface="Cambria Math" panose="02040503050406030204" pitchFamily="18" charset="0"/>
                            </a:rPr>
                          </m:ctrlPr>
                        </m:funcPr>
                        <m:fName>
                          <m:r>
                            <m:rPr>
                              <m:sty m:val="p"/>
                            </m:rPr>
                            <a:rPr lang="en-US" sz="4000" b="0" i="0" smtClean="0">
                              <a:latin typeface="Cambria Math" panose="02040503050406030204" pitchFamily="18" charset="0"/>
                              <a:ea typeface="Cambria Math" panose="02040503050406030204" pitchFamily="18" charset="0"/>
                            </a:rPr>
                            <m:t>sin</m:t>
                          </m:r>
                        </m:fName>
                        <m:e>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𝑥</m:t>
                              </m:r>
                            </m:e>
                          </m:d>
                        </m:e>
                      </m:func>
                      <m:r>
                        <a:rPr lang="en-US" sz="4000" b="0" i="1" smtClean="0">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b="0" i="1" smtClean="0">
                              <a:latin typeface="Cambria Math" panose="02040503050406030204" pitchFamily="18" charset="0"/>
                              <a:ea typeface="Cambria Math" panose="02040503050406030204" pitchFamily="18" charset="0"/>
                            </a:rPr>
                            <m:t>3</m:t>
                          </m:r>
                        </m:sup>
                      </m:sSup>
                      <m:nary>
                        <m:naryPr>
                          <m:chr m:val="∑"/>
                          <m:limLoc m:val="undOvr"/>
                          <m:ctrlPr>
                            <a:rPr lang="en-US" sz="4000" i="1">
                              <a:latin typeface="Cambria Math" panose="02040503050406030204" pitchFamily="18" charset="0"/>
                              <a:ea typeface="Cambria Math" panose="02040503050406030204" pitchFamily="18" charset="0"/>
                            </a:rPr>
                          </m:ctrlPr>
                        </m:naryPr>
                        <m:sub>
                          <m:r>
                            <a:rPr lang="en-US" sz="4000" i="1">
                              <a:latin typeface="Cambria Math" panose="02040503050406030204" pitchFamily="18" charset="0"/>
                              <a:ea typeface="Cambria Math" panose="02040503050406030204" pitchFamily="18" charset="0"/>
                            </a:rPr>
                            <m:t>𝑛</m:t>
                          </m:r>
                          <m:r>
                            <a:rPr lang="en-US" sz="4000" i="1">
                              <a:latin typeface="Cambria Math" panose="02040503050406030204" pitchFamily="18" charset="0"/>
                              <a:ea typeface="Cambria Math" panose="02040503050406030204" pitchFamily="18" charset="0"/>
                            </a:rPr>
                            <m:t>=1</m:t>
                          </m:r>
                        </m:sub>
                        <m:sup>
                          <m:r>
                            <a:rPr lang="en-US" sz="4000" i="1">
                              <a:latin typeface="Cambria Math" panose="02040503050406030204" pitchFamily="18" charset="0"/>
                              <a:ea typeface="Cambria Math" panose="02040503050406030204" pitchFamily="18" charset="0"/>
                            </a:rPr>
                            <m:t>∞</m:t>
                          </m:r>
                        </m:sup>
                        <m:e>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2</m:t>
                                  </m:r>
                                </m:sup>
                              </m:sSup>
                            </m:den>
                          </m:f>
                        </m:e>
                      </m:nary>
                      <m:r>
                        <a:rPr lang="en-US" sz="4000" i="1">
                          <a:latin typeface="Cambria Math" panose="02040503050406030204" pitchFamily="18" charset="0"/>
                          <a:ea typeface="Cambria Math" panose="02040503050406030204" pitchFamily="18" charset="0"/>
                        </a:rPr>
                        <m:t>…</m:t>
                      </m:r>
                    </m:oMath>
                  </m:oMathPara>
                </a14:m>
                <a:endParaRPr lang="en-US" sz="400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DDFDE097-EA75-3897-51DD-344898FC08DB}"/>
                  </a:ext>
                </a:extLst>
              </p:cNvPr>
              <p:cNvSpPr txBox="1">
                <a:spLocks noRot="1" noChangeAspect="1" noMove="1" noResize="1" noEditPoints="1" noAdjustHandles="1" noChangeArrowheads="1" noChangeShapeType="1" noTextEdit="1"/>
              </p:cNvSpPr>
              <p:nvPr/>
            </p:nvSpPr>
            <p:spPr>
              <a:xfrm>
                <a:off x="0" y="1187217"/>
                <a:ext cx="12192000" cy="56707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7656F7F-8C2A-BE73-798A-3D9A97FEEF48}"/>
                  </a:ext>
                </a:extLst>
              </p:cNvPr>
              <p:cNvSpPr>
                <a:spLocks noGrp="1"/>
              </p:cNvSpPr>
              <p:nvPr>
                <p:ph type="title"/>
              </p:nvPr>
            </p:nvSpPr>
            <p:spPr>
              <a:xfrm>
                <a:off x="838200" y="180946"/>
                <a:ext cx="10515600" cy="1325563"/>
              </a:xfrm>
            </p:spPr>
            <p:txBody>
              <a:bodyPr/>
              <a:lstStyle/>
              <a:p>
                <a:r>
                  <a:rPr lang="en-US" b="1">
                    <a:latin typeface="Cambria Math" panose="02040503050406030204" pitchFamily="18" charset="0"/>
                    <a:ea typeface="Cambria Math" panose="02040503050406030204" pitchFamily="18" charset="0"/>
                  </a:rPr>
                  <a:t>Basel Problem </a:t>
                </a:r>
                <a14:m>
                  <m:oMath xmlns:m="http://schemas.openxmlformats.org/officeDocument/2006/math">
                    <m:r>
                      <a:rPr lang="en-US" b="1" i="1" smtClean="0">
                        <a:latin typeface="Cambria Math" panose="02040503050406030204" pitchFamily="18" charset="0"/>
                        <a:ea typeface="Cambria Math" panose="02040503050406030204" pitchFamily="18" charset="0"/>
                      </a:rPr>
                      <m:t>𝜻</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m:t>
                    </m:r>
                  </m:oMath>
                </a14:m>
                <a:r>
                  <a:rPr lang="en-US" b="1">
                    <a:latin typeface="Cambria Math" panose="02040503050406030204" pitchFamily="18" charset="0"/>
                    <a:ea typeface="Cambria Math" panose="02040503050406030204" pitchFamily="18" charset="0"/>
                  </a:rPr>
                  <a:t> Cont.</a:t>
                </a:r>
              </a:p>
            </p:txBody>
          </p:sp>
        </mc:Choice>
        <mc:Fallback xmlns="">
          <p:sp>
            <p:nvSpPr>
              <p:cNvPr id="2" name="Title 1">
                <a:extLst>
                  <a:ext uri="{FF2B5EF4-FFF2-40B4-BE49-F238E27FC236}">
                    <a16:creationId xmlns:a16="http://schemas.microsoft.com/office/drawing/2014/main" id="{C7656F7F-8C2A-BE73-798A-3D9A97FEEF48}"/>
                  </a:ext>
                </a:extLst>
              </p:cNvPr>
              <p:cNvSpPr>
                <a:spLocks noGrp="1" noRot="1" noChangeAspect="1" noMove="1" noResize="1" noEditPoints="1" noAdjustHandles="1" noChangeArrowheads="1" noChangeShapeType="1" noTextEdit="1"/>
              </p:cNvSpPr>
              <p:nvPr>
                <p:ph type="title"/>
              </p:nvPr>
            </p:nvSpPr>
            <p:spPr>
              <a:xfrm>
                <a:off x="838200" y="180946"/>
                <a:ext cx="10515600" cy="1325563"/>
              </a:xfrm>
              <a:blipFill>
                <a:blip r:embed="rId4"/>
                <a:stretch>
                  <a:fillRect l="-2377"/>
                </a:stretch>
              </a:blipFill>
            </p:spPr>
            <p:txBody>
              <a:bodyPr/>
              <a:lstStyle/>
              <a:p>
                <a:r>
                  <a:rPr lang="en-US">
                    <a:noFill/>
                  </a:rPr>
                  <a:t> </a:t>
                </a:r>
              </a:p>
            </p:txBody>
          </p:sp>
        </mc:Fallback>
      </mc:AlternateContent>
    </p:spTree>
    <p:extLst>
      <p:ext uri="{BB962C8B-B14F-4D97-AF65-F5344CB8AC3E}">
        <p14:creationId xmlns:p14="http://schemas.microsoft.com/office/powerpoint/2010/main" val="426245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525F-F1B9-1287-9FC1-E616D37AB0B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FB5B820-A207-33F5-F208-196DD8C0ECDD}"/>
                  </a:ext>
                </a:extLst>
              </p:cNvPr>
              <p:cNvSpPr txBox="1"/>
              <p:nvPr/>
            </p:nvSpPr>
            <p:spPr>
              <a:xfrm>
                <a:off x="0" y="1087827"/>
                <a:ext cx="12192000" cy="5670783"/>
              </a:xfrm>
              <a:prstGeom prst="rect">
                <a:avLst/>
              </a:prstGeom>
              <a:noFill/>
            </p:spPr>
            <p:txBody>
              <a:bodyPr wrap="square">
                <a:spAutoFit/>
              </a:bodyPr>
              <a:lstStyle/>
              <a:p>
                <a:pPr>
                  <a:lnSpc>
                    <a:spcPts val="14500"/>
                  </a:lnSpc>
                </a:pPr>
                <a14:m>
                  <m:oMathPara xmlns:m="http://schemas.openxmlformats.org/officeDocument/2006/math">
                    <m:oMathParaPr>
                      <m:jc m:val="centerGroup"/>
                    </m:oMathParaPr>
                    <m:oMath xmlns:m="http://schemas.openxmlformats.org/officeDocument/2006/math">
                      <m:func>
                        <m:funcPr>
                          <m:ctrlPr>
                            <a:rPr lang="en-US" sz="4000" b="0" i="1" smtClean="0">
                              <a:latin typeface="Cambria Math" panose="02040503050406030204" pitchFamily="18" charset="0"/>
                              <a:ea typeface="Cambria Math" panose="02040503050406030204" pitchFamily="18" charset="0"/>
                            </a:rPr>
                          </m:ctrlPr>
                        </m:funcPr>
                        <m:fName>
                          <m:r>
                            <m:rPr>
                              <m:sty m:val="p"/>
                            </m:rPr>
                            <a:rPr lang="en-US" sz="4000" b="0" i="0" smtClean="0">
                              <a:latin typeface="Cambria Math" panose="02040503050406030204" pitchFamily="18" charset="0"/>
                              <a:ea typeface="Cambria Math" panose="02040503050406030204" pitchFamily="18" charset="0"/>
                            </a:rPr>
                            <m:t>sin</m:t>
                          </m:r>
                        </m:fName>
                        <m:e>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𝑥</m:t>
                              </m:r>
                            </m:e>
                          </m:d>
                        </m:e>
                      </m:func>
                      <m:r>
                        <a:rPr lang="en-US" sz="4000" b="0" i="1" smtClean="0">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𝑥</m:t>
                          </m:r>
                        </m:e>
                        <m:sup>
                          <m:r>
                            <a:rPr lang="en-US" sz="4000" b="0" i="1" smtClean="0">
                              <a:latin typeface="Cambria Math" panose="02040503050406030204" pitchFamily="18" charset="0"/>
                              <a:ea typeface="Cambria Math" panose="02040503050406030204" pitchFamily="18" charset="0"/>
                            </a:rPr>
                            <m:t>3</m:t>
                          </m:r>
                        </m:sup>
                      </m:sSup>
                      <m:nary>
                        <m:naryPr>
                          <m:chr m:val="∑"/>
                          <m:limLoc m:val="undOvr"/>
                          <m:ctrlPr>
                            <a:rPr lang="en-US" sz="4000" i="1">
                              <a:latin typeface="Cambria Math" panose="02040503050406030204" pitchFamily="18" charset="0"/>
                              <a:ea typeface="Cambria Math" panose="02040503050406030204" pitchFamily="18" charset="0"/>
                            </a:rPr>
                          </m:ctrlPr>
                        </m:naryPr>
                        <m:sub>
                          <m:r>
                            <a:rPr lang="en-US" sz="4000" i="1">
                              <a:latin typeface="Cambria Math" panose="02040503050406030204" pitchFamily="18" charset="0"/>
                              <a:ea typeface="Cambria Math" panose="02040503050406030204" pitchFamily="18" charset="0"/>
                            </a:rPr>
                            <m:t>𝑛</m:t>
                          </m:r>
                          <m:r>
                            <a:rPr lang="en-US" sz="4000" i="1">
                              <a:latin typeface="Cambria Math" panose="02040503050406030204" pitchFamily="18" charset="0"/>
                              <a:ea typeface="Cambria Math" panose="02040503050406030204" pitchFamily="18" charset="0"/>
                            </a:rPr>
                            <m:t>=1</m:t>
                          </m:r>
                        </m:sub>
                        <m:sup>
                          <m:r>
                            <a:rPr lang="en-US" sz="4000" i="1">
                              <a:latin typeface="Cambria Math" panose="02040503050406030204" pitchFamily="18" charset="0"/>
                              <a:ea typeface="Cambria Math" panose="02040503050406030204" pitchFamily="18" charset="0"/>
                            </a:rPr>
                            <m:t>∞</m:t>
                          </m:r>
                        </m:sup>
                        <m:e>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2</m:t>
                                  </m:r>
                                </m:sup>
                              </m:sSup>
                            </m:den>
                          </m:f>
                        </m:e>
                      </m:nary>
                      <m:r>
                        <a:rPr lang="en-US" sz="4000" i="1">
                          <a:latin typeface="Cambria Math" panose="02040503050406030204" pitchFamily="18" charset="0"/>
                          <a:ea typeface="Cambria Math" panose="02040503050406030204" pitchFamily="18" charset="0"/>
                        </a:rPr>
                        <m:t>…</m:t>
                      </m:r>
                    </m:oMath>
                  </m:oMathPara>
                </a14:m>
                <a:endParaRPr lang="en-US" sz="4000">
                  <a:latin typeface="Cambria Math" panose="02040503050406030204" pitchFamily="18" charset="0"/>
                  <a:ea typeface="Cambria Math" panose="02040503050406030204" pitchFamily="18" charset="0"/>
                </a:endParaRPr>
              </a:p>
              <a:p>
                <a:pPr>
                  <a:lnSpc>
                    <a:spcPts val="14500"/>
                  </a:lnSpc>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den>
                      </m:f>
                      <m:nary>
                        <m:naryPr>
                          <m:chr m:val="∑"/>
                          <m:limLoc m:val="undOvr"/>
                          <m:ctrlPr>
                            <a:rPr lang="en-US" sz="4000" i="1">
                              <a:latin typeface="Cambria Math" panose="02040503050406030204" pitchFamily="18" charset="0"/>
                              <a:ea typeface="Cambria Math" panose="02040503050406030204" pitchFamily="18" charset="0"/>
                            </a:rPr>
                          </m:ctrlPr>
                        </m:naryPr>
                        <m:sub>
                          <m:r>
                            <a:rPr lang="en-US" sz="4000" i="1">
                              <a:latin typeface="Cambria Math" panose="02040503050406030204" pitchFamily="18" charset="0"/>
                              <a:ea typeface="Cambria Math" panose="02040503050406030204" pitchFamily="18" charset="0"/>
                            </a:rPr>
                            <m:t>𝑛</m:t>
                          </m:r>
                          <m:r>
                            <a:rPr lang="en-US" sz="4000" i="1">
                              <a:latin typeface="Cambria Math" panose="02040503050406030204" pitchFamily="18" charset="0"/>
                              <a:ea typeface="Cambria Math" panose="02040503050406030204" pitchFamily="18" charset="0"/>
                            </a:rPr>
                            <m:t>=1</m:t>
                          </m:r>
                        </m:sub>
                        <m:sup>
                          <m:r>
                            <a:rPr lang="en-US" sz="4000" i="1">
                              <a:latin typeface="Cambria Math" panose="02040503050406030204" pitchFamily="18" charset="0"/>
                              <a:ea typeface="Cambria Math" panose="02040503050406030204" pitchFamily="18" charset="0"/>
                            </a:rPr>
                            <m:t>∞</m:t>
                          </m:r>
                        </m:sup>
                        <m:e>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2</m:t>
                                  </m:r>
                                </m:sup>
                              </m:sSup>
                            </m:den>
                          </m:f>
                        </m:e>
                      </m:nary>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r>
                            <a:rPr lang="en-US" sz="4000" i="1">
                              <a:latin typeface="Cambria Math" panose="02040503050406030204" pitchFamily="18" charset="0"/>
                              <a:ea typeface="Cambria Math" panose="02040503050406030204" pitchFamily="18" charset="0"/>
                            </a:rPr>
                            <m:t>6</m:t>
                          </m:r>
                        </m:den>
                      </m:f>
                    </m:oMath>
                  </m:oMathPara>
                </a14:m>
                <a:endParaRPr lang="en-US" sz="4000" i="1">
                  <a:latin typeface="Cambria Math" panose="02040503050406030204" pitchFamily="18" charset="0"/>
                  <a:ea typeface="Cambria Math" panose="02040503050406030204" pitchFamily="18" charset="0"/>
                </a:endParaRPr>
              </a:p>
              <a:p>
                <a:pPr>
                  <a:lnSpc>
                    <a:spcPts val="14500"/>
                  </a:lnSpc>
                </a:pPr>
                <a14:m>
                  <m:oMathPara xmlns:m="http://schemas.openxmlformats.org/officeDocument/2006/math">
                    <m:oMathParaPr>
                      <m:jc m:val="centerGroup"/>
                    </m:oMathParaPr>
                    <m:oMath xmlns:m="http://schemas.openxmlformats.org/officeDocument/2006/math">
                      <m:nary>
                        <m:naryPr>
                          <m:chr m:val="∑"/>
                          <m:limLoc m:val="undOvr"/>
                          <m:ctrlPr>
                            <a:rPr lang="en-US" sz="4000" i="1">
                              <a:latin typeface="Cambria Math" panose="02040503050406030204" pitchFamily="18" charset="0"/>
                              <a:ea typeface="Cambria Math" panose="02040503050406030204" pitchFamily="18" charset="0"/>
                            </a:rPr>
                          </m:ctrlPr>
                        </m:naryPr>
                        <m:sub>
                          <m:r>
                            <a:rPr lang="en-US" sz="4000" i="1">
                              <a:latin typeface="Cambria Math" panose="02040503050406030204" pitchFamily="18" charset="0"/>
                              <a:ea typeface="Cambria Math" panose="02040503050406030204" pitchFamily="18" charset="0"/>
                            </a:rPr>
                            <m:t>𝑛</m:t>
                          </m:r>
                          <m:r>
                            <a:rPr lang="en-US" sz="4000" i="1">
                              <a:latin typeface="Cambria Math" panose="02040503050406030204" pitchFamily="18" charset="0"/>
                              <a:ea typeface="Cambria Math" panose="02040503050406030204" pitchFamily="18" charset="0"/>
                            </a:rPr>
                            <m:t>=1</m:t>
                          </m:r>
                        </m:sub>
                        <m:sup>
                          <m:r>
                            <a:rPr lang="en-US" sz="4000" i="1">
                              <a:latin typeface="Cambria Math" panose="02040503050406030204" pitchFamily="18" charset="0"/>
                              <a:ea typeface="Cambria Math" panose="02040503050406030204" pitchFamily="18" charset="0"/>
                            </a:rPr>
                            <m:t>∞</m:t>
                          </m:r>
                        </m:sup>
                        <m:e>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2</m:t>
                                  </m:r>
                                </m:sup>
                              </m:sSup>
                            </m:den>
                          </m:f>
                        </m:e>
                      </m:nary>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𝜋</m:t>
                              </m:r>
                            </m:e>
                            <m:sup>
                              <m:r>
                                <a:rPr lang="en-US" sz="4000" i="1">
                                  <a:latin typeface="Cambria Math" panose="02040503050406030204" pitchFamily="18" charset="0"/>
                                  <a:ea typeface="Cambria Math" panose="02040503050406030204" pitchFamily="18" charset="0"/>
                                </a:rPr>
                                <m:t>2</m:t>
                              </m:r>
                            </m:sup>
                          </m:sSup>
                        </m:num>
                        <m:den>
                          <m:r>
                            <a:rPr lang="en-US" sz="4000" i="1">
                              <a:latin typeface="Cambria Math" panose="02040503050406030204" pitchFamily="18" charset="0"/>
                              <a:ea typeface="Cambria Math" panose="02040503050406030204" pitchFamily="18" charset="0"/>
                            </a:rPr>
                            <m:t>6</m:t>
                          </m:r>
                        </m:den>
                      </m:f>
                    </m:oMath>
                  </m:oMathPara>
                </a14:m>
                <a:endParaRPr lang="en-US" sz="400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FB5B820-A207-33F5-F208-196DD8C0ECDD}"/>
                  </a:ext>
                </a:extLst>
              </p:cNvPr>
              <p:cNvSpPr txBox="1">
                <a:spLocks noRot="1" noChangeAspect="1" noMove="1" noResize="1" noEditPoints="1" noAdjustHandles="1" noChangeArrowheads="1" noChangeShapeType="1" noTextEdit="1"/>
              </p:cNvSpPr>
              <p:nvPr/>
            </p:nvSpPr>
            <p:spPr>
              <a:xfrm>
                <a:off x="0" y="1087827"/>
                <a:ext cx="12192000" cy="567078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DB7404F-83AB-341F-0039-C84EBE0802E8}"/>
                  </a:ext>
                </a:extLst>
              </p:cNvPr>
              <p:cNvSpPr>
                <a:spLocks noGrp="1"/>
              </p:cNvSpPr>
              <p:nvPr>
                <p:ph type="title"/>
              </p:nvPr>
            </p:nvSpPr>
            <p:spPr>
              <a:xfrm>
                <a:off x="838200" y="180946"/>
                <a:ext cx="10515600" cy="1325563"/>
              </a:xfrm>
            </p:spPr>
            <p:txBody>
              <a:bodyPr/>
              <a:lstStyle/>
              <a:p>
                <a:r>
                  <a:rPr lang="en-US" b="1">
                    <a:latin typeface="Cambria Math" panose="02040503050406030204" pitchFamily="18" charset="0"/>
                    <a:ea typeface="Cambria Math" panose="02040503050406030204" pitchFamily="18" charset="0"/>
                  </a:rPr>
                  <a:t>Basel Problem </a:t>
                </a:r>
                <a14:m>
                  <m:oMath xmlns:m="http://schemas.openxmlformats.org/officeDocument/2006/math">
                    <m:r>
                      <a:rPr lang="en-US" b="1" i="1" smtClean="0">
                        <a:latin typeface="Cambria Math" panose="02040503050406030204" pitchFamily="18" charset="0"/>
                        <a:ea typeface="Cambria Math" panose="02040503050406030204" pitchFamily="18" charset="0"/>
                      </a:rPr>
                      <m:t>𝜻</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m:t>
                    </m:r>
                  </m:oMath>
                </a14:m>
                <a:r>
                  <a:rPr lang="en-US" b="1">
                    <a:latin typeface="Cambria Math" panose="02040503050406030204" pitchFamily="18" charset="0"/>
                    <a:ea typeface="Cambria Math" panose="02040503050406030204" pitchFamily="18" charset="0"/>
                  </a:rPr>
                  <a:t> Cont.</a:t>
                </a:r>
              </a:p>
            </p:txBody>
          </p:sp>
        </mc:Choice>
        <mc:Fallback xmlns="">
          <p:sp>
            <p:nvSpPr>
              <p:cNvPr id="2" name="Title 1">
                <a:extLst>
                  <a:ext uri="{FF2B5EF4-FFF2-40B4-BE49-F238E27FC236}">
                    <a16:creationId xmlns:a16="http://schemas.microsoft.com/office/drawing/2014/main" id="{4DB7404F-83AB-341F-0039-C84EBE0802E8}"/>
                  </a:ext>
                </a:extLst>
              </p:cNvPr>
              <p:cNvSpPr>
                <a:spLocks noGrp="1" noRot="1" noChangeAspect="1" noMove="1" noResize="1" noEditPoints="1" noAdjustHandles="1" noChangeArrowheads="1" noChangeShapeType="1" noTextEdit="1"/>
              </p:cNvSpPr>
              <p:nvPr>
                <p:ph type="title"/>
              </p:nvPr>
            </p:nvSpPr>
            <p:spPr>
              <a:xfrm>
                <a:off x="838200" y="180946"/>
                <a:ext cx="10515600" cy="1325563"/>
              </a:xfrm>
              <a:blipFill>
                <a:blip r:embed="rId3"/>
                <a:stretch>
                  <a:fillRect l="-2377"/>
                </a:stretch>
              </a:blipFill>
            </p:spPr>
            <p:txBody>
              <a:bodyPr/>
              <a:lstStyle/>
              <a:p>
                <a:r>
                  <a:rPr lang="en-US">
                    <a:noFill/>
                  </a:rPr>
                  <a:t> </a:t>
                </a:r>
              </a:p>
            </p:txBody>
          </p:sp>
        </mc:Fallback>
      </mc:AlternateContent>
    </p:spTree>
    <p:extLst>
      <p:ext uri="{BB962C8B-B14F-4D97-AF65-F5344CB8AC3E}">
        <p14:creationId xmlns:p14="http://schemas.microsoft.com/office/powerpoint/2010/main" val="274948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BEDBF-7DA2-BAFC-640A-5D718374510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81C439C-9E7D-4EC0-0298-65C60038B382}"/>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ea typeface="Cambria Math" panose="02040503050406030204" pitchFamily="18" charset="0"/>
                        </a:rPr>
                        <m:t>𝜻</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oMath>
                  </m:oMathPara>
                </a14:m>
                <a:endParaRPr lang="en-US" b="1">
                  <a:latin typeface="Cambria Math" panose="02040503050406030204" pitchFamily="18" charset="0"/>
                  <a:ea typeface="Cambria Math" panose="02040503050406030204" pitchFamily="18" charset="0"/>
                </a:endParaRPr>
              </a:p>
            </p:txBody>
          </p:sp>
        </mc:Choice>
        <mc:Fallback xmlns="">
          <p:sp>
            <p:nvSpPr>
              <p:cNvPr id="2" name="Title 1">
                <a:extLst>
                  <a:ext uri="{FF2B5EF4-FFF2-40B4-BE49-F238E27FC236}">
                    <a16:creationId xmlns:a16="http://schemas.microsoft.com/office/drawing/2014/main" id="{A81C439C-9E7D-4EC0-0298-65C60038B382}"/>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62D9A1-323D-0011-493F-F7B070F0E558}"/>
                  </a:ext>
                </a:extLst>
              </p:cNvPr>
              <p:cNvSpPr txBox="1"/>
              <p:nvPr/>
            </p:nvSpPr>
            <p:spPr>
              <a:xfrm>
                <a:off x="838200" y="2543661"/>
                <a:ext cx="10515600" cy="177067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ctrlPr>
                            <a:rPr lang="en-US" sz="4000" b="0" i="1" smtClean="0">
                              <a:latin typeface="Cambria Math" panose="02040503050406030204" pitchFamily="18" charset="0"/>
                              <a:ea typeface="Cambria Math" panose="02040503050406030204" pitchFamily="18" charset="0"/>
                            </a:rPr>
                          </m:ctrlPr>
                        </m:naryPr>
                        <m:sub>
                          <m:r>
                            <m:rPr>
                              <m:brk m:alnAt="23"/>
                            </m:rPr>
                            <a:rPr lang="en-US" sz="4000" b="0" i="1" smtClean="0">
                              <a:latin typeface="Cambria Math" panose="02040503050406030204" pitchFamily="18" charset="0"/>
                              <a:ea typeface="Cambria Math" panose="02040503050406030204" pitchFamily="18" charset="0"/>
                            </a:rPr>
                            <m:t>𝑛</m:t>
                          </m:r>
                          <m:r>
                            <a:rPr lang="en-US" sz="4000" b="0" i="1" smtClean="0">
                              <a:latin typeface="Cambria Math" panose="02040503050406030204" pitchFamily="18" charset="0"/>
                              <a:ea typeface="Cambria Math" panose="02040503050406030204" pitchFamily="18" charset="0"/>
                            </a:rPr>
                            <m:t>=1</m:t>
                          </m:r>
                        </m:sub>
                        <m:sup>
                          <m:r>
                            <a:rPr lang="en-US" sz="4000" b="0" i="1" smtClean="0">
                              <a:latin typeface="Cambria Math" panose="02040503050406030204" pitchFamily="18" charset="0"/>
                              <a:ea typeface="Cambria Math" panose="02040503050406030204" pitchFamily="18" charset="0"/>
                            </a:rPr>
                            <m:t>∞</m:t>
                          </m:r>
                        </m:sup>
                        <m:e>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𝑛</m:t>
                                  </m:r>
                                </m:e>
                                <m:sup>
                                  <m:r>
                                    <a:rPr lang="en-US" sz="4000" b="0" i="1" smtClean="0">
                                      <a:latin typeface="Cambria Math" panose="02040503050406030204" pitchFamily="18" charset="0"/>
                                      <a:ea typeface="Cambria Math" panose="02040503050406030204" pitchFamily="18" charset="0"/>
                                    </a:rPr>
                                    <m:t>−1</m:t>
                                  </m:r>
                                </m:sup>
                              </m:sSup>
                            </m:den>
                          </m:f>
                        </m:e>
                      </m:nary>
                      <m:r>
                        <a:rPr lang="en-US" sz="4000" b="0" i="1" smtClean="0">
                          <a:latin typeface="Cambria Math" panose="02040503050406030204" pitchFamily="18" charset="0"/>
                          <a:ea typeface="Cambria Math" panose="02040503050406030204" pitchFamily="18" charset="0"/>
                        </a:rPr>
                        <m:t>=</m:t>
                      </m:r>
                      <m:nary>
                        <m:naryPr>
                          <m:chr m:val="∑"/>
                          <m:ctrlPr>
                            <a:rPr lang="en-US" sz="4000" i="1">
                              <a:latin typeface="Cambria Math" panose="02040503050406030204" pitchFamily="18" charset="0"/>
                              <a:ea typeface="Cambria Math" panose="02040503050406030204" pitchFamily="18" charset="0"/>
                            </a:rPr>
                          </m:ctrlPr>
                        </m:naryPr>
                        <m:sub>
                          <m:r>
                            <m:rPr>
                              <m:brk m:alnAt="23"/>
                            </m:rPr>
                            <a:rPr lang="en-US" sz="4000" i="1">
                              <a:latin typeface="Cambria Math" panose="02040503050406030204" pitchFamily="18" charset="0"/>
                              <a:ea typeface="Cambria Math" panose="02040503050406030204" pitchFamily="18" charset="0"/>
                            </a:rPr>
                            <m:t>𝑛</m:t>
                          </m:r>
                          <m:r>
                            <a:rPr lang="en-US" sz="4000" i="1">
                              <a:latin typeface="Cambria Math" panose="02040503050406030204" pitchFamily="18" charset="0"/>
                              <a:ea typeface="Cambria Math" panose="02040503050406030204" pitchFamily="18" charset="0"/>
                            </a:rPr>
                            <m:t>=1</m:t>
                          </m:r>
                        </m:sub>
                        <m:sup>
                          <m:r>
                            <a:rPr lang="en-US" sz="4000" i="1">
                              <a:latin typeface="Cambria Math" panose="02040503050406030204" pitchFamily="18" charset="0"/>
                              <a:ea typeface="Cambria Math" panose="02040503050406030204" pitchFamily="18" charset="0"/>
                            </a:rPr>
                            <m:t>∞</m:t>
                          </m:r>
                        </m:sup>
                        <m:e>
                          <m:r>
                            <a:rPr lang="en-US" sz="4000" b="0" i="1" smtClean="0">
                              <a:latin typeface="Cambria Math" panose="02040503050406030204" pitchFamily="18" charset="0"/>
                              <a:ea typeface="Cambria Math" panose="02040503050406030204" pitchFamily="18" charset="0"/>
                            </a:rPr>
                            <m:t>𝑛</m:t>
                          </m:r>
                        </m:e>
                      </m:nary>
                      <m:r>
                        <a:rPr lang="en-US" sz="4000" b="0" i="1" smtClean="0">
                          <a:latin typeface="Cambria Math" panose="02040503050406030204" pitchFamily="18" charset="0"/>
                          <a:ea typeface="Cambria Math" panose="02040503050406030204" pitchFamily="18" charset="0"/>
                        </a:rPr>
                        <m:t>=1+2+3+…</m:t>
                      </m:r>
                    </m:oMath>
                  </m:oMathPara>
                </a14:m>
                <a:endParaRPr lang="en-US" sz="4000"/>
              </a:p>
            </p:txBody>
          </p:sp>
        </mc:Choice>
        <mc:Fallback xmlns="">
          <p:sp>
            <p:nvSpPr>
              <p:cNvPr id="4" name="TextBox 3">
                <a:extLst>
                  <a:ext uri="{FF2B5EF4-FFF2-40B4-BE49-F238E27FC236}">
                    <a16:creationId xmlns:a16="http://schemas.microsoft.com/office/drawing/2014/main" id="{4B62D9A1-323D-0011-493F-F7B070F0E558}"/>
                  </a:ext>
                </a:extLst>
              </p:cNvPr>
              <p:cNvSpPr txBox="1">
                <a:spLocks noRot="1" noChangeAspect="1" noMove="1" noResize="1" noEditPoints="1" noAdjustHandles="1" noChangeArrowheads="1" noChangeShapeType="1" noTextEdit="1"/>
              </p:cNvSpPr>
              <p:nvPr/>
            </p:nvSpPr>
            <p:spPr>
              <a:xfrm>
                <a:off x="838200" y="2543661"/>
                <a:ext cx="10515600" cy="177067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803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E9201-BF55-579A-5429-FBB37AA0A98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20FC79-B279-24FF-2936-17E265DD9C6B}"/>
                  </a:ext>
                </a:extLst>
              </p:cNvPr>
              <p:cNvSpPr txBox="1"/>
              <p:nvPr/>
            </p:nvSpPr>
            <p:spPr>
              <a:xfrm>
                <a:off x="-304800" y="1399173"/>
                <a:ext cx="12801599" cy="5093702"/>
              </a:xfrm>
              <a:prstGeom prst="rect">
                <a:avLst/>
              </a:prstGeom>
              <a:noFill/>
            </p:spPr>
            <p:txBody>
              <a:bodyPr wrap="square">
                <a:spAutoFit/>
              </a:bodyPr>
              <a:lstStyle/>
              <a:p>
                <a:pPr>
                  <a:lnSpc>
                    <a:spcPts val="13000"/>
                  </a:lnSpc>
                </a:pPr>
                <a14:m>
                  <m:oMathPara xmlns:m="http://schemas.openxmlformats.org/officeDocument/2006/math">
                    <m:oMathParaPr>
                      <m:jc m:val="centerGroup"/>
                    </m:oMathParaPr>
                    <m:oMath xmlns:m="http://schemas.openxmlformats.org/officeDocument/2006/math">
                      <m:r>
                        <a:rPr lang="en-US" sz="4000" b="0" i="1" kern="100" smtClean="0">
                          <a:latin typeface="Cambria Math" panose="02040503050406030204" pitchFamily="18" charset="0"/>
                          <a:ea typeface="Cambria Math" panose="02040503050406030204" pitchFamily="18" charset="0"/>
                          <a:cs typeface="Arial" panose="020B0604020202020204" pitchFamily="34" charset="0"/>
                        </a:rPr>
                        <m:t>𝜁</m:t>
                      </m:r>
                      <m:d>
                        <m:dPr>
                          <m:ctrlPr>
                            <a:rPr lang="en-US" sz="4000" b="0" i="1" kern="100" smtClean="0">
                              <a:latin typeface="Cambria Math" panose="02040503050406030204" pitchFamily="18" charset="0"/>
                              <a:ea typeface="Cambria Math" panose="02040503050406030204" pitchFamily="18" charset="0"/>
                              <a:cs typeface="Arial" panose="020B0604020202020204" pitchFamily="34" charset="0"/>
                            </a:rPr>
                          </m:ctrlPr>
                        </m:dPr>
                        <m:e>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e>
                      </m:d>
                      <m:r>
                        <a:rPr lang="en-US" sz="4000" b="0" i="1" kern="10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4000" i="1" kern="100">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latin typeface="Cambria Math" panose="02040503050406030204" pitchFamily="18" charset="0"/>
                              <a:ea typeface="Cambria Math" panose="02040503050406030204" pitchFamily="18" charset="0"/>
                              <a:cs typeface="Arial" panose="020B0604020202020204" pitchFamily="34" charset="0"/>
                            </a:rPr>
                            <m:t>2</m:t>
                          </m:r>
                        </m:e>
                        <m:sup>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sup>
                      </m:sSup>
                      <m:sSup>
                        <m:sSupPr>
                          <m:ctrlPr>
                            <a:rPr lang="en-US" sz="4000" i="1" kern="100">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latin typeface="Cambria Math" panose="02040503050406030204" pitchFamily="18" charset="0"/>
                              <a:ea typeface="Cambria Math" panose="02040503050406030204" pitchFamily="18" charset="0"/>
                              <a:cs typeface="Arial" panose="020B0604020202020204" pitchFamily="34" charset="0"/>
                            </a:rPr>
                            <m:t>𝜋</m:t>
                          </m:r>
                        </m:e>
                        <m:sup>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r>
                            <a:rPr lang="en-US" sz="4000" i="1" kern="100">
                              <a:latin typeface="Cambria Math" panose="02040503050406030204" pitchFamily="18" charset="0"/>
                              <a:ea typeface="Cambria Math" panose="02040503050406030204" pitchFamily="18" charset="0"/>
                              <a:cs typeface="Arial" panose="020B0604020202020204" pitchFamily="34" charset="0"/>
                            </a:rPr>
                            <m:t>−1</m:t>
                          </m:r>
                        </m:sup>
                      </m:sSup>
                      <m:func>
                        <m:funcPr>
                          <m:ctrlPr>
                            <a:rPr lang="en-US" sz="4000" i="1" kern="10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4000" kern="10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f>
                                <m:fPr>
                                  <m:ctrlPr>
                                    <a:rPr lang="en-US" sz="4000" i="1" kern="100">
                                      <a:latin typeface="Cambria Math" panose="02040503050406030204" pitchFamily="18" charset="0"/>
                                      <a:ea typeface="Cambria Math" panose="02040503050406030204" pitchFamily="18" charset="0"/>
                                      <a:cs typeface="Arial" panose="020B0604020202020204" pitchFamily="34" charset="0"/>
                                    </a:rPr>
                                  </m:ctrlPr>
                                </m:fPr>
                                <m:num>
                                  <m:r>
                                    <a:rPr lang="en-US" sz="4000" i="1" kern="100">
                                      <a:latin typeface="Cambria Math" panose="02040503050406030204" pitchFamily="18" charset="0"/>
                                      <a:ea typeface="Cambria Math" panose="02040503050406030204" pitchFamily="18" charset="0"/>
                                      <a:cs typeface="Arial" panose="020B0604020202020204" pitchFamily="34" charset="0"/>
                                    </a:rPr>
                                    <m:t>𝜋</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num>
                                <m:den>
                                  <m:r>
                                    <a:rPr lang="en-US" sz="4000" i="1" kern="100">
                                      <a:latin typeface="Cambria Math" panose="02040503050406030204" pitchFamily="18" charset="0"/>
                                      <a:ea typeface="Cambria Math" panose="02040503050406030204" pitchFamily="18" charset="0"/>
                                      <a:cs typeface="Arial" panose="020B0604020202020204" pitchFamily="34" charset="0"/>
                                    </a:rPr>
                                    <m:t>2</m:t>
                                  </m:r>
                                </m:den>
                              </m:f>
                            </m:e>
                          </m:d>
                        </m:e>
                      </m:func>
                      <m:r>
                        <m:rPr>
                          <m:sty m:val="p"/>
                        </m:rPr>
                        <a:rPr lang="en-US" sz="4000" kern="100">
                          <a:latin typeface="Cambria Math" panose="02040503050406030204" pitchFamily="18" charset="0"/>
                          <a:ea typeface="Cambria Math" panose="02040503050406030204" pitchFamily="18" charset="0"/>
                          <a:cs typeface="Arial" panose="020B0604020202020204" pitchFamily="34" charset="0"/>
                        </a:rPr>
                        <m:t>Γ</m:t>
                      </m:r>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r>
                            <a:rPr lang="en-US" sz="4000" i="1" kern="100">
                              <a:latin typeface="Cambria Math" panose="02040503050406030204" pitchFamily="18" charset="0"/>
                              <a:ea typeface="Cambria Math" panose="02040503050406030204" pitchFamily="18" charset="0"/>
                              <a:cs typeface="Arial" panose="020B0604020202020204" pitchFamily="34" charset="0"/>
                            </a:rPr>
                            <m:t>1−</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e>
                      </m:d>
                      <m:r>
                        <a:rPr lang="en-US" sz="4000" i="1" kern="100">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r>
                            <a:rPr lang="en-US" sz="4000" i="1" kern="100">
                              <a:latin typeface="Cambria Math" panose="02040503050406030204" pitchFamily="18" charset="0"/>
                              <a:ea typeface="Cambria Math" panose="02040503050406030204" pitchFamily="18" charset="0"/>
                              <a:cs typeface="Arial" panose="020B0604020202020204" pitchFamily="34" charset="0"/>
                            </a:rPr>
                            <m:t>1</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m:t>
                          </m:r>
                          <m:r>
                            <a:rPr lang="en-US" sz="4000" i="1" kern="100">
                              <a:latin typeface="Cambria Math" panose="02040503050406030204" pitchFamily="18" charset="0"/>
                              <a:ea typeface="Cambria Math" panose="02040503050406030204" pitchFamily="18" charset="0"/>
                              <a:cs typeface="Arial" panose="020B0604020202020204" pitchFamily="34" charset="0"/>
                            </a:rPr>
                            <m:t>−</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e>
                      </m:d>
                    </m:oMath>
                  </m:oMathPara>
                </a14:m>
                <a:endParaRPr lang="en-US" sz="4000" kern="100">
                  <a:effectLst/>
                  <a:latin typeface="Cambria Math" panose="02040503050406030204" pitchFamily="18" charset="0"/>
                  <a:ea typeface="Cambria Math" panose="02040503050406030204" pitchFamily="18" charset="0"/>
                  <a:cs typeface="Arial" panose="020B0604020202020204" pitchFamily="34" charset="0"/>
                </a:endParaRPr>
              </a:p>
              <a:p>
                <a:pPr>
                  <a:lnSpc>
                    <a:spcPts val="13000"/>
                  </a:lnSpc>
                </a:pPr>
                <a14:m>
                  <m:oMathPara xmlns:m="http://schemas.openxmlformats.org/officeDocument/2006/math">
                    <m:oMathParaPr>
                      <m:jc m:val="centerGroup"/>
                    </m:oMathParaPr>
                    <m:oMath xmlns:m="http://schemas.openxmlformats.org/officeDocument/2006/math">
                      <m:r>
                        <a:rPr lang="en-US" sz="4000" b="0" i="1" kern="100" smtClean="0">
                          <a:latin typeface="Cambria Math" panose="02040503050406030204" pitchFamily="18" charset="0"/>
                          <a:ea typeface="Cambria Math" panose="02040503050406030204" pitchFamily="18" charset="0"/>
                          <a:cs typeface="Arial" panose="020B0604020202020204" pitchFamily="34" charset="0"/>
                        </a:rPr>
                        <m:t>𝜁</m:t>
                      </m:r>
                      <m:d>
                        <m:dPr>
                          <m:ctrlPr>
                            <a:rPr lang="en-US" sz="4000" b="0" i="1" kern="100" smtClean="0">
                              <a:latin typeface="Cambria Math" panose="02040503050406030204" pitchFamily="18" charset="0"/>
                              <a:ea typeface="Cambria Math" panose="02040503050406030204" pitchFamily="18" charset="0"/>
                              <a:cs typeface="Arial" panose="020B0604020202020204" pitchFamily="34" charset="0"/>
                            </a:rPr>
                          </m:ctrlPr>
                        </m:dPr>
                        <m:e>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e>
                      </m:d>
                      <m:r>
                        <a:rPr lang="en-US" sz="4000" i="1" kern="100">
                          <a:latin typeface="Cambria Math" panose="02040503050406030204" pitchFamily="18" charset="0"/>
                          <a:ea typeface="Cambria Math" panose="02040503050406030204" pitchFamily="18" charset="0"/>
                          <a:cs typeface="Arial" panose="020B0604020202020204" pitchFamily="34" charset="0"/>
                        </a:rPr>
                        <m:t>=</m:t>
                      </m:r>
                      <m:f>
                        <m:fPr>
                          <m:ctrlPr>
                            <a:rPr lang="en-US" sz="4000" b="0" i="1" kern="100" smtClean="0">
                              <a:latin typeface="Cambria Math" panose="02040503050406030204" pitchFamily="18" charset="0"/>
                              <a:ea typeface="Cambria Math" panose="02040503050406030204" pitchFamily="18" charset="0"/>
                              <a:cs typeface="Arial" panose="020B0604020202020204" pitchFamily="34" charset="0"/>
                            </a:rPr>
                          </m:ctrlPr>
                        </m:fPr>
                        <m:num>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num>
                        <m:den>
                          <m:r>
                            <a:rPr lang="en-US" sz="4000" b="0" i="1" kern="100" smtClean="0">
                              <a:latin typeface="Cambria Math" panose="02040503050406030204" pitchFamily="18" charset="0"/>
                              <a:ea typeface="Cambria Math" panose="02040503050406030204" pitchFamily="18" charset="0"/>
                              <a:cs typeface="Arial" panose="020B0604020202020204" pitchFamily="34" charset="0"/>
                            </a:rPr>
                            <m:t>2</m:t>
                          </m:r>
                          <m:sSup>
                            <m:sSupPr>
                              <m:ctrlPr>
                                <a:rPr lang="en-US" sz="4000" b="0" i="1" kern="100" smtClean="0">
                                  <a:latin typeface="Cambria Math" panose="02040503050406030204" pitchFamily="18" charset="0"/>
                                  <a:ea typeface="Cambria Math" panose="02040503050406030204" pitchFamily="18" charset="0"/>
                                  <a:cs typeface="Arial" panose="020B0604020202020204" pitchFamily="34" charset="0"/>
                                </a:rPr>
                              </m:ctrlPr>
                            </m:sSupPr>
                            <m:e>
                              <m:r>
                                <a:rPr lang="en-US" sz="4000" b="0" i="1" kern="100" smtClean="0">
                                  <a:latin typeface="Cambria Math" panose="02040503050406030204" pitchFamily="18" charset="0"/>
                                  <a:ea typeface="Cambria Math" panose="02040503050406030204" pitchFamily="18" charset="0"/>
                                  <a:cs typeface="Arial" panose="020B0604020202020204" pitchFamily="34" charset="0"/>
                                </a:rPr>
                                <m:t>𝜋</m:t>
                              </m:r>
                            </m:e>
                            <m:sup>
                              <m:r>
                                <a:rPr lang="en-US" sz="4000" b="0" i="1" kern="100"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4000" b="0" i="1" kern="100" smtClean="0">
                          <a:latin typeface="Cambria Math" panose="02040503050406030204" pitchFamily="18" charset="0"/>
                          <a:ea typeface="Cambria Math" panose="02040503050406030204" pitchFamily="18" charset="0"/>
                          <a:cs typeface="Arial" panose="020B0604020202020204" pitchFamily="34" charset="0"/>
                        </a:rPr>
                        <m:t>⋅</m:t>
                      </m:r>
                      <m:r>
                        <a:rPr lang="en-US" sz="4000" b="0" i="0" kern="100" smtClean="0">
                          <a:latin typeface="Cambria Math" panose="02040503050406030204" pitchFamily="18" charset="0"/>
                          <a:ea typeface="Cambria Math" panose="02040503050406030204" pitchFamily="18" charset="0"/>
                          <a:cs typeface="Arial" panose="020B0604020202020204" pitchFamily="34" charset="0"/>
                        </a:rPr>
                        <m:t>−1</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4000" kern="100">
                          <a:latin typeface="Cambria Math" panose="02040503050406030204" pitchFamily="18" charset="0"/>
                          <a:ea typeface="Cambria Math" panose="02040503050406030204" pitchFamily="18" charset="0"/>
                          <a:cs typeface="Arial" panose="020B0604020202020204" pitchFamily="34" charset="0"/>
                        </a:rPr>
                        <m:t>Γ</m:t>
                      </m:r>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r>
                            <a:rPr lang="en-US" sz="4000" b="0" i="1" kern="100" smtClean="0">
                              <a:latin typeface="Cambria Math" panose="02040503050406030204" pitchFamily="18" charset="0"/>
                              <a:ea typeface="Cambria Math" panose="02040503050406030204" pitchFamily="18" charset="0"/>
                              <a:cs typeface="Arial" panose="020B0604020202020204" pitchFamily="34" charset="0"/>
                            </a:rPr>
                            <m:t>2</m:t>
                          </m:r>
                        </m:e>
                      </m:d>
                      <m:r>
                        <a:rPr lang="en-US" sz="4000" b="0" i="1" kern="100" smtClean="0">
                          <a:latin typeface="Cambria Math" panose="02040503050406030204" pitchFamily="18" charset="0"/>
                          <a:ea typeface="Cambria Math" panose="02040503050406030204" pitchFamily="18" charset="0"/>
                          <a:cs typeface="Arial" panose="020B0604020202020204" pitchFamily="34" charset="0"/>
                        </a:rPr>
                        <m:t>⋅</m:t>
                      </m:r>
                      <m:r>
                        <a:rPr lang="en-US" sz="4000" i="1" kern="100">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r>
                            <a:rPr lang="en-US" sz="4000" i="1" kern="100">
                              <a:latin typeface="Cambria Math" panose="02040503050406030204" pitchFamily="18" charset="0"/>
                              <a:ea typeface="Cambria Math" panose="02040503050406030204" pitchFamily="18" charset="0"/>
                              <a:cs typeface="Arial" panose="020B0604020202020204" pitchFamily="34" charset="0"/>
                            </a:rPr>
                            <m:t>2</m:t>
                          </m:r>
                        </m:e>
                      </m:d>
                    </m:oMath>
                  </m:oMathPara>
                </a14:m>
                <a:endParaRPr lang="en-US" sz="4000" kern="100">
                  <a:latin typeface="Cambria Math" panose="02040503050406030204" pitchFamily="18" charset="0"/>
                  <a:ea typeface="Cambria Math" panose="02040503050406030204" pitchFamily="18" charset="0"/>
                  <a:cs typeface="Arial" panose="020B0604020202020204" pitchFamily="34" charset="0"/>
                </a:endParaRPr>
              </a:p>
              <a:p>
                <a:pPr>
                  <a:lnSpc>
                    <a:spcPts val="13000"/>
                  </a:lnSpc>
                </a:pP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r>
                            <a:rPr lang="en-US" sz="4000" i="1" kern="100">
                              <a:latin typeface="Cambria Math" panose="02040503050406030204" pitchFamily="18" charset="0"/>
                              <a:ea typeface="Cambria Math" panose="02040503050406030204" pitchFamily="18" charset="0"/>
                              <a:cs typeface="Arial" panose="020B0604020202020204" pitchFamily="34" charset="0"/>
                            </a:rPr>
                            <m:t>−1</m:t>
                          </m:r>
                        </m:e>
                      </m:d>
                      <m:r>
                        <a:rPr lang="en-US" sz="4000" i="1" kern="100">
                          <a:latin typeface="Cambria Math" panose="02040503050406030204" pitchFamily="18" charset="0"/>
                          <a:ea typeface="Cambria Math" panose="02040503050406030204" pitchFamily="18" charset="0"/>
                          <a:cs typeface="Arial" panose="020B0604020202020204" pitchFamily="34" charset="0"/>
                        </a:rPr>
                        <m:t>=</m:t>
                      </m:r>
                      <m:f>
                        <m:fPr>
                          <m:ctrlPr>
                            <a:rPr lang="en-US" sz="4000" i="1" kern="100">
                              <a:latin typeface="Cambria Math" panose="02040503050406030204" pitchFamily="18" charset="0"/>
                              <a:ea typeface="Cambria Math" panose="02040503050406030204" pitchFamily="18" charset="0"/>
                              <a:cs typeface="Arial" panose="020B0604020202020204" pitchFamily="34" charset="0"/>
                            </a:rPr>
                          </m:ctrlPr>
                        </m:fPr>
                        <m:num>
                          <m:r>
                            <a:rPr lang="en-US" sz="4000" i="1" kern="100">
                              <a:latin typeface="Cambria Math" panose="02040503050406030204" pitchFamily="18" charset="0"/>
                              <a:ea typeface="Cambria Math" panose="02040503050406030204" pitchFamily="18" charset="0"/>
                              <a:cs typeface="Arial" panose="020B0604020202020204" pitchFamily="34" charset="0"/>
                            </a:rPr>
                            <m:t>1</m:t>
                          </m:r>
                        </m:num>
                        <m:den>
                          <m:r>
                            <a:rPr lang="en-US" sz="4000" i="1" kern="100">
                              <a:latin typeface="Cambria Math" panose="02040503050406030204" pitchFamily="18" charset="0"/>
                              <a:ea typeface="Cambria Math" panose="02040503050406030204" pitchFamily="18" charset="0"/>
                              <a:cs typeface="Arial" panose="020B0604020202020204" pitchFamily="34" charset="0"/>
                            </a:rPr>
                            <m:t>2</m:t>
                          </m:r>
                          <m:sSup>
                            <m:sSupPr>
                              <m:ctrlPr>
                                <a:rPr lang="en-US" sz="4000" i="1" kern="100">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latin typeface="Cambria Math" panose="02040503050406030204" pitchFamily="18" charset="0"/>
                                  <a:ea typeface="Cambria Math" panose="02040503050406030204" pitchFamily="18" charset="0"/>
                                  <a:cs typeface="Arial" panose="020B0604020202020204" pitchFamily="34" charset="0"/>
                                </a:rPr>
                                <m:t>𝜋</m:t>
                              </m:r>
                            </m:e>
                            <m:sup>
                              <m:r>
                                <a:rPr lang="en-US" sz="4000" i="1" kern="100">
                                  <a:latin typeface="Cambria Math" panose="02040503050406030204" pitchFamily="18" charset="0"/>
                                  <a:ea typeface="Cambria Math" panose="02040503050406030204" pitchFamily="18" charset="0"/>
                                  <a:cs typeface="Arial" panose="020B0604020202020204" pitchFamily="34" charset="0"/>
                                </a:rPr>
                                <m:t>2</m:t>
                              </m:r>
                            </m:sup>
                          </m:sSup>
                        </m:den>
                      </m:f>
                      <m:r>
                        <a:rPr lang="en-US" sz="4000" i="1" kern="100">
                          <a:latin typeface="Cambria Math" panose="02040503050406030204" pitchFamily="18" charset="0"/>
                          <a:ea typeface="Cambria Math" panose="02040503050406030204" pitchFamily="18" charset="0"/>
                          <a:cs typeface="Arial" panose="020B0604020202020204" pitchFamily="34" charset="0"/>
                        </a:rPr>
                        <m:t>⋅</m:t>
                      </m:r>
                      <m:r>
                        <a:rPr lang="en-US" sz="4000" kern="100">
                          <a:latin typeface="Cambria Math" panose="02040503050406030204" pitchFamily="18" charset="0"/>
                          <a:ea typeface="Cambria Math" panose="02040503050406030204" pitchFamily="18" charset="0"/>
                          <a:cs typeface="Arial" panose="020B0604020202020204" pitchFamily="34" charset="0"/>
                        </a:rPr>
                        <m:t>−1</m:t>
                      </m:r>
                      <m:r>
                        <a:rPr lang="en-US" sz="4000" i="1" kern="100">
                          <a:latin typeface="Cambria Math" panose="02040503050406030204" pitchFamily="18" charset="0"/>
                          <a:ea typeface="Cambria Math" panose="02040503050406030204" pitchFamily="18" charset="0"/>
                          <a:cs typeface="Arial" panose="020B0604020202020204" pitchFamily="34" charset="0"/>
                        </a:rPr>
                        <m:t>⋅</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r>
                        <a:rPr lang="en-US" sz="4000" i="1" kern="100">
                          <a:latin typeface="Cambria Math" panose="02040503050406030204" pitchFamily="18" charset="0"/>
                          <a:ea typeface="Cambria Math" panose="02040503050406030204" pitchFamily="18" charset="0"/>
                          <a:cs typeface="Arial" panose="020B0604020202020204" pitchFamily="34" charset="0"/>
                        </a:rPr>
                        <m:t>⋅</m:t>
                      </m:r>
                      <m:r>
                        <a:rPr lang="en-US" sz="4000" i="1" kern="100">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r>
                            <a:rPr lang="en-US" sz="4000" i="1" kern="100">
                              <a:latin typeface="Cambria Math" panose="02040503050406030204" pitchFamily="18" charset="0"/>
                              <a:ea typeface="Cambria Math" panose="02040503050406030204" pitchFamily="18" charset="0"/>
                              <a:cs typeface="Arial" panose="020B0604020202020204" pitchFamily="34" charset="0"/>
                            </a:rPr>
                            <m:t>2</m:t>
                          </m:r>
                        </m:e>
                      </m:d>
                    </m:oMath>
                  </m:oMathPara>
                </a14:m>
                <a:endParaRPr lang="en-US" sz="4000" kern="10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6820FC79-B279-24FF-2936-17E265DD9C6B}"/>
                  </a:ext>
                </a:extLst>
              </p:cNvPr>
              <p:cNvSpPr txBox="1">
                <a:spLocks noRot="1" noChangeAspect="1" noMove="1" noResize="1" noEditPoints="1" noAdjustHandles="1" noChangeArrowheads="1" noChangeShapeType="1" noTextEdit="1"/>
              </p:cNvSpPr>
              <p:nvPr/>
            </p:nvSpPr>
            <p:spPr>
              <a:xfrm>
                <a:off x="-304800" y="1399173"/>
                <a:ext cx="12801599" cy="509370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A177605-36C8-7055-C564-9C3764EA7926}"/>
                  </a:ext>
                </a:extLst>
              </p:cNvPr>
              <p:cNvSpPr>
                <a:spLocks noGrp="1"/>
              </p:cNvSpPr>
              <p:nvPr>
                <p:ph type="title"/>
              </p:nvPr>
            </p:nvSpPr>
            <p:spPr>
              <a:xfrm>
                <a:off x="838200" y="365125"/>
                <a:ext cx="10515600" cy="1325563"/>
              </a:xfrm>
            </p:spPr>
            <p:txBody>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𝜻</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e>
                    </m:d>
                  </m:oMath>
                </a14:m>
                <a:r>
                  <a:rPr lang="en-US" b="1">
                    <a:latin typeface="Cambria Math" panose="02040503050406030204" pitchFamily="18" charset="0"/>
                    <a:ea typeface="Cambria Math" panose="02040503050406030204" pitchFamily="18" charset="0"/>
                  </a:rPr>
                  <a:t> Cont.</a:t>
                </a:r>
              </a:p>
            </p:txBody>
          </p:sp>
        </mc:Choice>
        <mc:Fallback xmlns="">
          <p:sp>
            <p:nvSpPr>
              <p:cNvPr id="2" name="Title 1">
                <a:extLst>
                  <a:ext uri="{FF2B5EF4-FFF2-40B4-BE49-F238E27FC236}">
                    <a16:creationId xmlns:a16="http://schemas.microsoft.com/office/drawing/2014/main" id="{5A177605-36C8-7055-C564-9C3764EA7926}"/>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53DD6-86A8-E119-1422-1CFED42042C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05127F-C2E6-BEDA-FCC6-2EA7F3BA89F8}"/>
                  </a:ext>
                </a:extLst>
              </p:cNvPr>
              <p:cNvSpPr txBox="1"/>
              <p:nvPr/>
            </p:nvSpPr>
            <p:spPr>
              <a:xfrm>
                <a:off x="0" y="1530626"/>
                <a:ext cx="12192000" cy="5093702"/>
              </a:xfrm>
              <a:prstGeom prst="rect">
                <a:avLst/>
              </a:prstGeom>
              <a:noFill/>
            </p:spPr>
            <p:txBody>
              <a:bodyPr wrap="square">
                <a:spAutoFit/>
              </a:bodyPr>
              <a:lstStyle/>
              <a:p>
                <a:pPr>
                  <a:lnSpc>
                    <a:spcPts val="13000"/>
                  </a:lnSpc>
                </a:pP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r>
                            <a:rPr lang="en-US" sz="4000" i="1" kern="100">
                              <a:latin typeface="Cambria Math" panose="02040503050406030204" pitchFamily="18" charset="0"/>
                              <a:ea typeface="Cambria Math" panose="02040503050406030204" pitchFamily="18" charset="0"/>
                              <a:cs typeface="Arial" panose="020B0604020202020204" pitchFamily="34" charset="0"/>
                            </a:rPr>
                            <m:t>−1</m:t>
                          </m:r>
                        </m:e>
                      </m:d>
                      <m:r>
                        <a:rPr lang="en-US" sz="4000" i="1" kern="100">
                          <a:latin typeface="Cambria Math" panose="02040503050406030204" pitchFamily="18" charset="0"/>
                          <a:ea typeface="Cambria Math" panose="02040503050406030204" pitchFamily="18" charset="0"/>
                          <a:cs typeface="Arial" panose="020B0604020202020204" pitchFamily="34" charset="0"/>
                        </a:rPr>
                        <m:t>=</m:t>
                      </m:r>
                      <m:f>
                        <m:fPr>
                          <m:ctrlPr>
                            <a:rPr lang="en-US" sz="4000" i="1" kern="100">
                              <a:latin typeface="Cambria Math" panose="02040503050406030204" pitchFamily="18" charset="0"/>
                              <a:ea typeface="Cambria Math" panose="02040503050406030204" pitchFamily="18" charset="0"/>
                              <a:cs typeface="Arial" panose="020B0604020202020204" pitchFamily="34" charset="0"/>
                            </a:rPr>
                          </m:ctrlPr>
                        </m:fPr>
                        <m:num>
                          <m:r>
                            <a:rPr lang="en-US" sz="4000" i="1" kern="100">
                              <a:latin typeface="Cambria Math" panose="02040503050406030204" pitchFamily="18" charset="0"/>
                              <a:ea typeface="Cambria Math" panose="02040503050406030204" pitchFamily="18" charset="0"/>
                              <a:cs typeface="Arial" panose="020B0604020202020204" pitchFamily="34" charset="0"/>
                            </a:rPr>
                            <m:t>1</m:t>
                          </m:r>
                        </m:num>
                        <m:den>
                          <m:r>
                            <a:rPr lang="en-US" sz="4000" i="1" kern="100">
                              <a:latin typeface="Cambria Math" panose="02040503050406030204" pitchFamily="18" charset="0"/>
                              <a:ea typeface="Cambria Math" panose="02040503050406030204" pitchFamily="18" charset="0"/>
                              <a:cs typeface="Arial" panose="020B0604020202020204" pitchFamily="34" charset="0"/>
                            </a:rPr>
                            <m:t>2</m:t>
                          </m:r>
                          <m:sSup>
                            <m:sSupPr>
                              <m:ctrlPr>
                                <a:rPr lang="en-US" sz="4000" i="1" kern="100">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latin typeface="Cambria Math" panose="02040503050406030204" pitchFamily="18" charset="0"/>
                                  <a:ea typeface="Cambria Math" panose="02040503050406030204" pitchFamily="18" charset="0"/>
                                  <a:cs typeface="Arial" panose="020B0604020202020204" pitchFamily="34" charset="0"/>
                                </a:rPr>
                                <m:t>𝜋</m:t>
                              </m:r>
                            </m:e>
                            <m:sup>
                              <m:r>
                                <a:rPr lang="en-US" sz="4000" i="1" kern="100">
                                  <a:latin typeface="Cambria Math" panose="02040503050406030204" pitchFamily="18" charset="0"/>
                                  <a:ea typeface="Cambria Math" panose="02040503050406030204" pitchFamily="18" charset="0"/>
                                  <a:cs typeface="Arial" panose="020B0604020202020204" pitchFamily="34" charset="0"/>
                                </a:rPr>
                                <m:t>2</m:t>
                              </m:r>
                            </m:sup>
                          </m:sSup>
                        </m:den>
                      </m:f>
                      <m:r>
                        <a:rPr lang="en-US" sz="4000" i="1" kern="100">
                          <a:latin typeface="Cambria Math" panose="02040503050406030204" pitchFamily="18" charset="0"/>
                          <a:ea typeface="Cambria Math" panose="02040503050406030204" pitchFamily="18" charset="0"/>
                          <a:cs typeface="Arial" panose="020B0604020202020204" pitchFamily="34" charset="0"/>
                        </a:rPr>
                        <m:t>⋅</m:t>
                      </m:r>
                      <m:r>
                        <a:rPr lang="en-US" sz="4000" kern="100">
                          <a:latin typeface="Cambria Math" panose="02040503050406030204" pitchFamily="18" charset="0"/>
                          <a:ea typeface="Cambria Math" panose="02040503050406030204" pitchFamily="18" charset="0"/>
                          <a:cs typeface="Arial" panose="020B0604020202020204" pitchFamily="34" charset="0"/>
                        </a:rPr>
                        <m:t>−1</m:t>
                      </m:r>
                      <m:r>
                        <a:rPr lang="en-US" sz="4000" i="1" kern="100">
                          <a:latin typeface="Cambria Math" panose="02040503050406030204" pitchFamily="18" charset="0"/>
                          <a:ea typeface="Cambria Math" panose="02040503050406030204" pitchFamily="18" charset="0"/>
                          <a:cs typeface="Arial" panose="020B0604020202020204" pitchFamily="34" charset="0"/>
                        </a:rPr>
                        <m:t>⋅1!⋅</m:t>
                      </m:r>
                      <m:r>
                        <a:rPr lang="en-US" sz="4000" i="1" kern="100">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r>
                            <a:rPr lang="en-US" sz="4000" i="1" kern="100">
                              <a:latin typeface="Cambria Math" panose="02040503050406030204" pitchFamily="18" charset="0"/>
                              <a:ea typeface="Cambria Math" panose="02040503050406030204" pitchFamily="18" charset="0"/>
                              <a:cs typeface="Arial" panose="020B0604020202020204" pitchFamily="34" charset="0"/>
                            </a:rPr>
                            <m:t>2</m:t>
                          </m:r>
                        </m:e>
                      </m:d>
                    </m:oMath>
                  </m:oMathPara>
                </a14:m>
                <a:endParaRPr lang="en-US" sz="4000" i="1" kern="100">
                  <a:latin typeface="Cambria Math" panose="02040503050406030204" pitchFamily="18" charset="0"/>
                  <a:ea typeface="Cambria Math" panose="02040503050406030204" pitchFamily="18" charset="0"/>
                  <a:cs typeface="Arial" panose="020B0604020202020204" pitchFamily="34" charset="0"/>
                </a:endParaRPr>
              </a:p>
              <a:p>
                <a:pPr>
                  <a:lnSpc>
                    <a:spcPts val="13000"/>
                  </a:lnSpc>
                </a:pPr>
                <a14:m>
                  <m:oMathPara xmlns:m="http://schemas.openxmlformats.org/officeDocument/2006/math">
                    <m:oMathParaPr>
                      <m:jc m:val="centerGroup"/>
                    </m:oMathParaPr>
                    <m:oMath xmlns:m="http://schemas.openxmlformats.org/officeDocument/2006/math">
                      <m:r>
                        <a:rPr lang="en-US" sz="4000" i="1" kern="100" smtClean="0">
                          <a:latin typeface="Cambria Math" panose="02040503050406030204" pitchFamily="18" charset="0"/>
                          <a:ea typeface="Cambria Math" panose="02040503050406030204" pitchFamily="18" charset="0"/>
                          <a:cs typeface="Arial" panose="020B0604020202020204" pitchFamily="34" charset="0"/>
                        </a:rPr>
                        <m:t>𝜁</m:t>
                      </m:r>
                      <m:d>
                        <m:dPr>
                          <m:ctrlPr>
                            <a:rPr lang="en-US" sz="4000" i="1" kern="100">
                              <a:latin typeface="Cambria Math" panose="02040503050406030204" pitchFamily="18" charset="0"/>
                              <a:ea typeface="Cambria Math" panose="02040503050406030204" pitchFamily="18" charset="0"/>
                              <a:cs typeface="Arial" panose="020B0604020202020204" pitchFamily="34" charset="0"/>
                            </a:rPr>
                          </m:ctrlPr>
                        </m:dPr>
                        <m:e>
                          <m:r>
                            <a:rPr lang="en-US" sz="4000" i="1" kern="100">
                              <a:latin typeface="Cambria Math" panose="02040503050406030204" pitchFamily="18" charset="0"/>
                              <a:ea typeface="Cambria Math" panose="02040503050406030204" pitchFamily="18" charset="0"/>
                              <a:cs typeface="Arial" panose="020B0604020202020204" pitchFamily="34" charset="0"/>
                            </a:rPr>
                            <m:t>−1</m:t>
                          </m:r>
                        </m:e>
                      </m:d>
                      <m:r>
                        <a:rPr lang="en-US" sz="4000" i="1" kern="100">
                          <a:latin typeface="Cambria Math" panose="02040503050406030204" pitchFamily="18" charset="0"/>
                          <a:ea typeface="Cambria Math" panose="02040503050406030204" pitchFamily="18" charset="0"/>
                          <a:cs typeface="Arial" panose="020B0604020202020204" pitchFamily="34" charset="0"/>
                        </a:rPr>
                        <m:t>=</m:t>
                      </m:r>
                      <m:r>
                        <a:rPr lang="en-US" sz="4000" b="0" i="1" kern="100" smtClean="0">
                          <a:latin typeface="Cambria Math" panose="02040503050406030204" pitchFamily="18" charset="0"/>
                          <a:ea typeface="Cambria Math" panose="02040503050406030204" pitchFamily="18" charset="0"/>
                          <a:cs typeface="Arial" panose="020B0604020202020204" pitchFamily="34" charset="0"/>
                        </a:rPr>
                        <m:t>−</m:t>
                      </m:r>
                      <m:f>
                        <m:fPr>
                          <m:ctrlPr>
                            <a:rPr lang="en-US" sz="4000" i="1" kern="100">
                              <a:latin typeface="Cambria Math" panose="02040503050406030204" pitchFamily="18" charset="0"/>
                              <a:ea typeface="Cambria Math" panose="02040503050406030204" pitchFamily="18" charset="0"/>
                              <a:cs typeface="Arial" panose="020B0604020202020204" pitchFamily="34" charset="0"/>
                            </a:rPr>
                          </m:ctrlPr>
                        </m:fPr>
                        <m:num>
                          <m:r>
                            <a:rPr lang="en-US" sz="4000" i="1" kern="100">
                              <a:latin typeface="Cambria Math" panose="02040503050406030204" pitchFamily="18" charset="0"/>
                              <a:ea typeface="Cambria Math" panose="02040503050406030204" pitchFamily="18" charset="0"/>
                              <a:cs typeface="Arial" panose="020B0604020202020204" pitchFamily="34" charset="0"/>
                            </a:rPr>
                            <m:t>1</m:t>
                          </m:r>
                        </m:num>
                        <m:den>
                          <m:r>
                            <a:rPr lang="en-US" sz="4000" i="1" kern="100">
                              <a:latin typeface="Cambria Math" panose="02040503050406030204" pitchFamily="18" charset="0"/>
                              <a:ea typeface="Cambria Math" panose="02040503050406030204" pitchFamily="18" charset="0"/>
                              <a:cs typeface="Arial" panose="020B0604020202020204" pitchFamily="34" charset="0"/>
                            </a:rPr>
                            <m:t>2</m:t>
                          </m:r>
                          <m:sSup>
                            <m:sSupPr>
                              <m:ctrlPr>
                                <a:rPr lang="en-US" sz="4000" i="1" kern="100">
                                  <a:latin typeface="Cambria Math" panose="02040503050406030204" pitchFamily="18" charset="0"/>
                                  <a:ea typeface="Cambria Math" panose="02040503050406030204" pitchFamily="18" charset="0"/>
                                  <a:cs typeface="Arial" panose="020B0604020202020204" pitchFamily="34" charset="0"/>
                                </a:rPr>
                              </m:ctrlPr>
                            </m:sSupPr>
                            <m:e>
                              <m:r>
                                <a:rPr lang="en-US" sz="4000" i="1" kern="100">
                                  <a:latin typeface="Cambria Math" panose="02040503050406030204" pitchFamily="18" charset="0"/>
                                  <a:ea typeface="Cambria Math" panose="02040503050406030204" pitchFamily="18" charset="0"/>
                                  <a:cs typeface="Arial" panose="020B0604020202020204" pitchFamily="34" charset="0"/>
                                </a:rPr>
                                <m:t>𝜋</m:t>
                              </m:r>
                            </m:e>
                            <m:sup>
                              <m:r>
                                <a:rPr lang="en-US" sz="4000" i="1" kern="100">
                                  <a:latin typeface="Cambria Math" panose="02040503050406030204" pitchFamily="18" charset="0"/>
                                  <a:ea typeface="Cambria Math" panose="02040503050406030204" pitchFamily="18" charset="0"/>
                                  <a:cs typeface="Arial" panose="020B0604020202020204" pitchFamily="34" charset="0"/>
                                </a:rPr>
                                <m:t>2</m:t>
                              </m:r>
                            </m:sup>
                          </m:sSup>
                        </m:den>
                      </m:f>
                      <m:r>
                        <a:rPr lang="en-US" sz="4000" i="1" kern="100">
                          <a:latin typeface="Cambria Math" panose="02040503050406030204" pitchFamily="18" charset="0"/>
                          <a:ea typeface="Cambria Math" panose="02040503050406030204" pitchFamily="18" charset="0"/>
                          <a:cs typeface="Arial" panose="020B0604020202020204" pitchFamily="34" charset="0"/>
                        </a:rPr>
                        <m:t>⋅</m:t>
                      </m:r>
                      <m:r>
                        <a:rPr lang="en-US" sz="4000" i="1" kern="100">
                          <a:latin typeface="Cambria Math" panose="02040503050406030204" pitchFamily="18" charset="0"/>
                          <a:ea typeface="Cambria Math" panose="02040503050406030204" pitchFamily="18" charset="0"/>
                          <a:cs typeface="Arial" panose="020B0604020202020204" pitchFamily="34" charset="0"/>
                        </a:rPr>
                        <m:t>𝜁</m:t>
                      </m:r>
                      <m:r>
                        <a:rPr lang="en-US" sz="4000" i="1" kern="100">
                          <a:latin typeface="Cambria Math" panose="02040503050406030204" pitchFamily="18" charset="0"/>
                          <a:ea typeface="Cambria Math" panose="02040503050406030204" pitchFamily="18" charset="0"/>
                          <a:cs typeface="Arial" panose="020B0604020202020204" pitchFamily="34" charset="0"/>
                        </a:rPr>
                        <m:t>(2)</m:t>
                      </m:r>
                    </m:oMath>
                  </m:oMathPara>
                </a14:m>
                <a:endParaRPr lang="en-US" sz="4000" kern="100">
                  <a:latin typeface="Cambria Math" panose="02040503050406030204" pitchFamily="18" charset="0"/>
                  <a:ea typeface="Cambria Math" panose="02040503050406030204" pitchFamily="18" charset="0"/>
                  <a:cs typeface="Arial" panose="020B0604020202020204" pitchFamily="34" charset="0"/>
                </a:endParaRPr>
              </a:p>
              <a:p>
                <a:pPr>
                  <a:lnSpc>
                    <a:spcPts val="130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−1</m:t>
                          </m:r>
                        </m:e>
                      </m:d>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2</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𝜋</m:t>
                              </m:r>
                            </m:e>
                            <m:sup>
                              <m:r>
                                <a:rPr lang="en-US" sz="4000" b="0" i="1" smtClean="0">
                                  <a:latin typeface="Cambria Math" panose="02040503050406030204" pitchFamily="18" charset="0"/>
                                  <a:ea typeface="Cambria Math" panose="02040503050406030204" pitchFamily="18" charset="0"/>
                                </a:rPr>
                                <m:t>2</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𝜋</m:t>
                              </m:r>
                            </m:e>
                            <m:sup>
                              <m:r>
                                <a:rPr lang="en-US" sz="4000" b="0" i="1" smtClean="0">
                                  <a:latin typeface="Cambria Math" panose="02040503050406030204" pitchFamily="18" charset="0"/>
                                  <a:ea typeface="Cambria Math" panose="02040503050406030204" pitchFamily="18" charset="0"/>
                                </a:rPr>
                                <m:t>2</m:t>
                              </m:r>
                            </m:sup>
                          </m:sSup>
                        </m:num>
                        <m:den>
                          <m:r>
                            <a:rPr lang="en-US" sz="4000" b="0" i="1" smtClean="0">
                              <a:latin typeface="Cambria Math" panose="02040503050406030204" pitchFamily="18" charset="0"/>
                              <a:ea typeface="Cambria Math" panose="02040503050406030204" pitchFamily="18" charset="0"/>
                            </a:rPr>
                            <m:t>6</m:t>
                          </m:r>
                        </m:den>
                      </m:f>
                    </m:oMath>
                  </m:oMathPara>
                </a14:m>
                <a:endParaRPr lang="en-US" sz="4000" b="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DD05127F-C2E6-BEDA-FCC6-2EA7F3BA89F8}"/>
                  </a:ext>
                </a:extLst>
              </p:cNvPr>
              <p:cNvSpPr txBox="1">
                <a:spLocks noRot="1" noChangeAspect="1" noMove="1" noResize="1" noEditPoints="1" noAdjustHandles="1" noChangeArrowheads="1" noChangeShapeType="1" noTextEdit="1"/>
              </p:cNvSpPr>
              <p:nvPr/>
            </p:nvSpPr>
            <p:spPr>
              <a:xfrm>
                <a:off x="0" y="1530626"/>
                <a:ext cx="12192000" cy="509370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FFF253F-D357-D530-FB52-C28DC0BE1D84}"/>
                  </a:ext>
                </a:extLst>
              </p:cNvPr>
              <p:cNvSpPr>
                <a:spLocks noGrp="1"/>
              </p:cNvSpPr>
              <p:nvPr>
                <p:ph type="title"/>
              </p:nvPr>
            </p:nvSpPr>
            <p:spPr>
              <a:xfrm>
                <a:off x="838200" y="365125"/>
                <a:ext cx="10515600" cy="1325563"/>
              </a:xfrm>
            </p:spPr>
            <p:txBody>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𝜻</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e>
                    </m:d>
                  </m:oMath>
                </a14:m>
                <a:r>
                  <a:rPr lang="en-US" b="1">
                    <a:latin typeface="Cambria Math" panose="02040503050406030204" pitchFamily="18" charset="0"/>
                    <a:ea typeface="Cambria Math" panose="02040503050406030204" pitchFamily="18" charset="0"/>
                  </a:rPr>
                  <a:t> Cont.</a:t>
                </a:r>
              </a:p>
            </p:txBody>
          </p:sp>
        </mc:Choice>
        <mc:Fallback xmlns="">
          <p:sp>
            <p:nvSpPr>
              <p:cNvPr id="2" name="Title 1">
                <a:extLst>
                  <a:ext uri="{FF2B5EF4-FFF2-40B4-BE49-F238E27FC236}">
                    <a16:creationId xmlns:a16="http://schemas.microsoft.com/office/drawing/2014/main" id="{CFFF253F-D357-D530-FB52-C28DC0BE1D84}"/>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849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B7732A-83FA-46DC-3D04-4E451B1AA821}"/>
                  </a:ext>
                </a:extLst>
              </p:cNvPr>
              <p:cNvSpPr txBox="1"/>
              <p:nvPr/>
            </p:nvSpPr>
            <p:spPr>
              <a:xfrm>
                <a:off x="3049657" y="1246773"/>
                <a:ext cx="6092686" cy="5093702"/>
              </a:xfrm>
              <a:prstGeom prst="rect">
                <a:avLst/>
              </a:prstGeom>
              <a:noFill/>
            </p:spPr>
            <p:txBody>
              <a:bodyPr wrap="square">
                <a:spAutoFit/>
              </a:bodyPr>
              <a:lstStyle/>
              <a:p>
                <a:pPr marL="0" marR="0" lvl="0" indent="0" algn="l" defTabSz="914400" rtl="0" eaLnBrk="1" fontAlgn="auto" latinLnBrk="0" hangingPunct="1">
                  <a:lnSpc>
                    <a:spcPts val="13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𝜁</m:t>
                      </m:r>
                      <m:d>
                        <m:d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e>
                      </m:d>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Sup>
                            <m:sSup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𝜋</m:t>
                              </m:r>
                            </m:e>
                            <m:sup>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𝜋</m:t>
                              </m:r>
                            </m:e>
                            <m:sup>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m:t>
                          </m:r>
                        </m:den>
                      </m:f>
                    </m:oMath>
                  </m:oMathPara>
                </a14:m>
                <a:endParaRPr kumimoji="0" lang="en-US" sz="4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ts val="13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𝜁</m:t>
                      </m:r>
                      <m:d>
                        <m:d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e>
                      </m:d>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den>
                      </m:f>
                    </m:oMath>
                  </m:oMathPara>
                </a14:m>
                <a:endParaRPr kumimoji="0" lang="en-US" sz="4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ts val="13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1+2+3+…=−</m:t>
                      </m:r>
                      <m:f>
                        <m:f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den>
                      </m:f>
                    </m:oMath>
                  </m:oMathPara>
                </a14:m>
                <a:endParaRPr kumimoji="0" lang="en-US" sz="4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5" name="TextBox 4">
                <a:extLst>
                  <a:ext uri="{FF2B5EF4-FFF2-40B4-BE49-F238E27FC236}">
                    <a16:creationId xmlns:a16="http://schemas.microsoft.com/office/drawing/2014/main" id="{4EB7732A-83FA-46DC-3D04-4E451B1AA821}"/>
                  </a:ext>
                </a:extLst>
              </p:cNvPr>
              <p:cNvSpPr txBox="1">
                <a:spLocks noRot="1" noChangeAspect="1" noMove="1" noResize="1" noEditPoints="1" noAdjustHandles="1" noChangeArrowheads="1" noChangeShapeType="1" noTextEdit="1"/>
              </p:cNvSpPr>
              <p:nvPr/>
            </p:nvSpPr>
            <p:spPr>
              <a:xfrm>
                <a:off x="3049657" y="1246773"/>
                <a:ext cx="6092686" cy="509370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90A3DEC5-6493-3B83-7A23-CEE9672F347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𝜻</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oMath>
                </a14:m>
                <a:r>
                  <a:rPr lang="en-US" b="1">
                    <a:latin typeface="Cambria Math" panose="02040503050406030204" pitchFamily="18" charset="0"/>
                    <a:ea typeface="Cambria Math" panose="02040503050406030204" pitchFamily="18" charset="0"/>
                  </a:rPr>
                  <a:t> Cont.</a:t>
                </a:r>
              </a:p>
            </p:txBody>
          </p:sp>
        </mc:Choice>
        <mc:Fallback xmlns="">
          <p:sp>
            <p:nvSpPr>
              <p:cNvPr id="6" name="Title 1">
                <a:extLst>
                  <a:ext uri="{FF2B5EF4-FFF2-40B4-BE49-F238E27FC236}">
                    <a16:creationId xmlns:a16="http://schemas.microsoft.com/office/drawing/2014/main" id="{90A3DEC5-6493-3B83-7A23-CEE9672F3472}"/>
                  </a:ext>
                </a:extLst>
              </p:cNvPr>
              <p:cNvSpPr txBox="1">
                <a:spLocks noRot="1" noChangeAspect="1" noMove="1" noResize="1" noEditPoints="1" noAdjustHandles="1" noChangeArrowheads="1" noChangeShapeType="1" noTextEdit="1"/>
              </p:cNvSpPr>
              <p:nvPr/>
            </p:nvSpPr>
            <p:spPr>
              <a:xfrm>
                <a:off x="990600" y="517525"/>
                <a:ext cx="10515600" cy="132556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862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ED34A-2A89-6A96-4475-FFF96FD2B0B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B6AACBB-3C8C-432F-BFA8-6F5441012E38}"/>
                  </a:ext>
                </a:extLst>
              </p:cNvPr>
              <p:cNvSpPr txBox="1"/>
              <p:nvPr/>
            </p:nvSpPr>
            <p:spPr>
              <a:xfrm>
                <a:off x="928116" y="2163537"/>
                <a:ext cx="10335768" cy="1821076"/>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4000" b="0" i="1" kern="100" smtClean="0">
                          <a:latin typeface="Cambria Math" panose="02040503050406030204" pitchFamily="18" charset="0"/>
                          <a:ea typeface="Cambria Math" panose="02040503050406030204" pitchFamily="18" charset="0"/>
                          <a:cs typeface="Arial" panose="020B0604020202020204" pitchFamily="34" charset="0"/>
                        </a:rPr>
                        <m:t>1+2+3+…=−</m:t>
                      </m:r>
                      <m:f>
                        <m:fPr>
                          <m:ctrlPr>
                            <a:rPr lang="en-US" sz="4000" b="0" i="1" kern="100" smtClean="0">
                              <a:latin typeface="Cambria Math" panose="02040503050406030204" pitchFamily="18" charset="0"/>
                              <a:ea typeface="Cambria Math" panose="02040503050406030204" pitchFamily="18" charset="0"/>
                              <a:cs typeface="Arial" panose="020B0604020202020204" pitchFamily="34" charset="0"/>
                            </a:rPr>
                          </m:ctrlPr>
                        </m:fPr>
                        <m:num>
                          <m:r>
                            <a:rPr lang="en-US" sz="4000" b="0" i="1" kern="100" smtClean="0">
                              <a:latin typeface="Cambria Math" panose="02040503050406030204" pitchFamily="18" charset="0"/>
                              <a:ea typeface="Cambria Math" panose="02040503050406030204" pitchFamily="18" charset="0"/>
                              <a:cs typeface="Arial" panose="020B0604020202020204" pitchFamily="34" charset="0"/>
                            </a:rPr>
                            <m:t>1</m:t>
                          </m:r>
                        </m:num>
                        <m:den>
                          <m:r>
                            <a:rPr lang="en-US" sz="4000" b="0" i="1" kern="100" smtClean="0">
                              <a:latin typeface="Cambria Math" panose="02040503050406030204" pitchFamily="18" charset="0"/>
                              <a:ea typeface="Cambria Math" panose="02040503050406030204" pitchFamily="18" charset="0"/>
                              <a:cs typeface="Arial" panose="020B0604020202020204" pitchFamily="34" charset="0"/>
                            </a:rPr>
                            <m:t>12</m:t>
                          </m:r>
                        </m:den>
                      </m:f>
                    </m:oMath>
                  </m:oMathPara>
                </a14:m>
                <a:endParaRPr lang="en-US" sz="4000" kern="10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BB6AACBB-3C8C-432F-BFA8-6F5441012E38}"/>
                  </a:ext>
                </a:extLst>
              </p:cNvPr>
              <p:cNvSpPr txBox="1">
                <a:spLocks noRot="1" noChangeAspect="1" noMove="1" noResize="1" noEditPoints="1" noAdjustHandles="1" noChangeArrowheads="1" noChangeShapeType="1" noTextEdit="1"/>
              </p:cNvSpPr>
              <p:nvPr/>
            </p:nvSpPr>
            <p:spPr>
              <a:xfrm>
                <a:off x="928116" y="2163537"/>
                <a:ext cx="10335768" cy="182107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9C3FDB-E044-59EA-B49E-863C4543D3BE}"/>
                  </a:ext>
                </a:extLst>
              </p:cNvPr>
              <p:cNvSpPr txBox="1"/>
              <p:nvPr/>
            </p:nvSpPr>
            <p:spPr>
              <a:xfrm rot="3077182">
                <a:off x="374411" y="598943"/>
                <a:ext cx="2566416" cy="3924151"/>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16600" b="0" i="1" kern="100"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6600" kern="10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489C3FDB-E044-59EA-B49E-863C4543D3BE}"/>
                  </a:ext>
                </a:extLst>
              </p:cNvPr>
              <p:cNvSpPr txBox="1">
                <a:spLocks noRot="1" noChangeAspect="1" noMove="1" noResize="1" noEditPoints="1" noAdjustHandles="1" noChangeArrowheads="1" noChangeShapeType="1" noTextEdit="1"/>
              </p:cNvSpPr>
              <p:nvPr/>
            </p:nvSpPr>
            <p:spPr>
              <a:xfrm rot="3077182">
                <a:off x="374411" y="598943"/>
                <a:ext cx="2566416" cy="39241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9D8190-CB65-0128-D6EC-3813C6382408}"/>
                  </a:ext>
                </a:extLst>
              </p:cNvPr>
              <p:cNvSpPr txBox="1"/>
              <p:nvPr/>
            </p:nvSpPr>
            <p:spPr>
              <a:xfrm rot="20009565">
                <a:off x="2398420" y="2967678"/>
                <a:ext cx="2566416" cy="3924151"/>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16600" b="0" i="1" kern="100"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6600" kern="10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039D8190-CB65-0128-D6EC-3813C6382408}"/>
                  </a:ext>
                </a:extLst>
              </p:cNvPr>
              <p:cNvSpPr txBox="1">
                <a:spLocks noRot="1" noChangeAspect="1" noMove="1" noResize="1" noEditPoints="1" noAdjustHandles="1" noChangeArrowheads="1" noChangeShapeType="1" noTextEdit="1"/>
              </p:cNvSpPr>
              <p:nvPr/>
            </p:nvSpPr>
            <p:spPr>
              <a:xfrm rot="20009565">
                <a:off x="2398420" y="2967678"/>
                <a:ext cx="2566416" cy="39241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5D5918-A019-B0CD-4C11-04E4B0A4C9A2}"/>
                  </a:ext>
                </a:extLst>
              </p:cNvPr>
              <p:cNvSpPr txBox="1"/>
              <p:nvPr/>
            </p:nvSpPr>
            <p:spPr>
              <a:xfrm rot="20277652">
                <a:off x="9406026" y="1112000"/>
                <a:ext cx="2566416" cy="3924151"/>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16600" b="0" i="1" kern="100"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6600" kern="10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5C5D5918-A019-B0CD-4C11-04E4B0A4C9A2}"/>
                  </a:ext>
                </a:extLst>
              </p:cNvPr>
              <p:cNvSpPr txBox="1">
                <a:spLocks noRot="1" noChangeAspect="1" noMove="1" noResize="1" noEditPoints="1" noAdjustHandles="1" noChangeArrowheads="1" noChangeShapeType="1" noTextEdit="1"/>
              </p:cNvSpPr>
              <p:nvPr/>
            </p:nvSpPr>
            <p:spPr>
              <a:xfrm rot="20277652">
                <a:off x="9406026" y="1112000"/>
                <a:ext cx="2566416" cy="39241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5645D4-74FA-6747-DC99-BFA5782DD5D9}"/>
                  </a:ext>
                </a:extLst>
              </p:cNvPr>
              <p:cNvSpPr txBox="1"/>
              <p:nvPr/>
            </p:nvSpPr>
            <p:spPr>
              <a:xfrm rot="1560580">
                <a:off x="6355039" y="3205236"/>
                <a:ext cx="2566416" cy="3924151"/>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16600" b="0" i="1" kern="100"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6600" kern="10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B85645D4-74FA-6747-DC99-BFA5782DD5D9}"/>
                  </a:ext>
                </a:extLst>
              </p:cNvPr>
              <p:cNvSpPr txBox="1">
                <a:spLocks noRot="1" noChangeAspect="1" noMove="1" noResize="1" noEditPoints="1" noAdjustHandles="1" noChangeArrowheads="1" noChangeShapeType="1" noTextEdit="1"/>
              </p:cNvSpPr>
              <p:nvPr/>
            </p:nvSpPr>
            <p:spPr>
              <a:xfrm rot="1560580">
                <a:off x="6355039" y="3205236"/>
                <a:ext cx="2566416" cy="392415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2FB48A-4FB2-EC7F-EC2A-DCF8A46EB72D}"/>
                  </a:ext>
                </a:extLst>
              </p:cNvPr>
              <p:cNvSpPr txBox="1"/>
              <p:nvPr/>
            </p:nvSpPr>
            <p:spPr>
              <a:xfrm rot="1560580">
                <a:off x="5466676" y="-981237"/>
                <a:ext cx="2566416" cy="3924151"/>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16600" b="0" i="1" kern="100"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6600" kern="10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B12FB48A-4FB2-EC7F-EC2A-DCF8A46EB72D}"/>
                  </a:ext>
                </a:extLst>
              </p:cNvPr>
              <p:cNvSpPr txBox="1">
                <a:spLocks noRot="1" noChangeAspect="1" noMove="1" noResize="1" noEditPoints="1" noAdjustHandles="1" noChangeArrowheads="1" noChangeShapeType="1" noTextEdit="1"/>
              </p:cNvSpPr>
              <p:nvPr/>
            </p:nvSpPr>
            <p:spPr>
              <a:xfrm rot="1560580">
                <a:off x="5466676" y="-981237"/>
                <a:ext cx="2566416" cy="392415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966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35FA3-85D9-36EB-7CC0-4E213DDC1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8B0F4-72B0-E4F3-D814-4AB34F242E7A}"/>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References</a:t>
            </a:r>
          </a:p>
        </p:txBody>
      </p:sp>
      <p:sp>
        <p:nvSpPr>
          <p:cNvPr id="4" name="Title 1">
            <a:extLst>
              <a:ext uri="{FF2B5EF4-FFF2-40B4-BE49-F238E27FC236}">
                <a16:creationId xmlns:a16="http://schemas.microsoft.com/office/drawing/2014/main" id="{302D21EA-1228-C0D0-1ED3-2C280285BE23}"/>
              </a:ext>
            </a:extLst>
          </p:cNvPr>
          <p:cNvSpPr txBox="1">
            <a:spLocks/>
          </p:cNvSpPr>
          <p:nvPr/>
        </p:nvSpPr>
        <p:spPr>
          <a:xfrm>
            <a:off x="838200" y="1690687"/>
            <a:ext cx="10515600" cy="46423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4000" dirty="0">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FA6B5691-045C-56C3-4B7E-86AB0ADB2526}"/>
              </a:ext>
            </a:extLst>
          </p:cNvPr>
          <p:cNvSpPr txBox="1"/>
          <p:nvPr/>
        </p:nvSpPr>
        <p:spPr>
          <a:xfrm>
            <a:off x="838200" y="1529406"/>
            <a:ext cx="10744200" cy="3860737"/>
          </a:xfrm>
          <a:prstGeom prst="rect">
            <a:avLst/>
          </a:prstGeom>
          <a:noFill/>
        </p:spPr>
        <p:txBody>
          <a:bodyPr wrap="square">
            <a:spAutoFit/>
          </a:bodyPr>
          <a:lstStyle/>
          <a:p>
            <a:pPr marL="0" marR="0" algn="just">
              <a:lnSpc>
                <a:spcPct val="150000"/>
              </a:lnSpc>
              <a:spcAft>
                <a:spcPts val="800"/>
              </a:spcAft>
              <a:buNone/>
            </a:pPr>
            <a:r>
              <a:rPr lang="en-US" sz="2400" u="sng" kern="100" dirty="0">
                <a:solidFill>
                  <a:srgbClr val="467886"/>
                </a:solidFill>
                <a:effectLst/>
                <a:latin typeface="Cambria Math" panose="02040503050406030204" pitchFamily="18" charset="0"/>
                <a:ea typeface="Cambria Math" panose="02040503050406030204" pitchFamily="18" charset="0"/>
                <a:cs typeface="Arial" panose="020B0604020202020204" pitchFamily="34" charset="0"/>
                <a:hlinkClick r:id="rId2"/>
              </a:rPr>
              <a:t>https://math.iisc.ac.in/seminar-slides/2019/2019-12-18-KenOno-1.pdf</a:t>
            </a:r>
            <a:endParaRPr lang="en-US" sz="2400" kern="100" dirty="0">
              <a:effectLst/>
              <a:latin typeface="Cambria Math" panose="02040503050406030204" pitchFamily="18" charset="0"/>
              <a:ea typeface="Cambria Math" panose="02040503050406030204" pitchFamily="18" charset="0"/>
              <a:cs typeface="Arial" panose="020B0604020202020204" pitchFamily="34" charset="0"/>
            </a:endParaRPr>
          </a:p>
          <a:p>
            <a:pPr marL="0" marR="0" algn="just">
              <a:lnSpc>
                <a:spcPct val="150000"/>
              </a:lnSpc>
              <a:spcAft>
                <a:spcPts val="800"/>
              </a:spcAft>
              <a:buNone/>
            </a:pPr>
            <a:r>
              <a:rPr lang="en-US" sz="2400" u="sng" kern="100" dirty="0">
                <a:solidFill>
                  <a:srgbClr val="467886"/>
                </a:solidFill>
                <a:effectLst/>
                <a:latin typeface="Cambria Math" panose="02040503050406030204" pitchFamily="18" charset="0"/>
                <a:ea typeface="Cambria Math" panose="02040503050406030204" pitchFamily="18" charset="0"/>
                <a:cs typeface="Arial" panose="020B0604020202020204" pitchFamily="34" charset="0"/>
                <a:hlinkClick r:id="rId3"/>
              </a:rPr>
              <a:t>https://math.uchicago.edu/~may/REU2014/REUPapers/Moros.pdf</a:t>
            </a:r>
            <a:endParaRPr lang="en-US" sz="2400" kern="100" dirty="0">
              <a:effectLst/>
              <a:latin typeface="Cambria Math" panose="02040503050406030204" pitchFamily="18" charset="0"/>
              <a:ea typeface="Cambria Math" panose="02040503050406030204" pitchFamily="18" charset="0"/>
              <a:cs typeface="Arial" panose="020B0604020202020204" pitchFamily="34" charset="0"/>
            </a:endParaRPr>
          </a:p>
          <a:p>
            <a:pPr marL="0" marR="0" algn="just">
              <a:lnSpc>
                <a:spcPct val="150000"/>
              </a:lnSpc>
              <a:spcAft>
                <a:spcPts val="800"/>
              </a:spcAft>
              <a:buNone/>
            </a:pPr>
            <a:r>
              <a:rPr lang="en-US" sz="2400" u="sng" kern="100" dirty="0">
                <a:solidFill>
                  <a:srgbClr val="467886"/>
                </a:solidFill>
                <a:effectLst/>
                <a:latin typeface="Cambria Math" panose="02040503050406030204" pitchFamily="18" charset="0"/>
                <a:ea typeface="Cambria Math" panose="02040503050406030204" pitchFamily="18" charset="0"/>
                <a:cs typeface="Arial" panose="020B0604020202020204" pitchFamily="34" charset="0"/>
                <a:hlinkClick r:id="rId4"/>
              </a:rPr>
              <a:t>https://www.math.ucdavis.edu/~temple/MAT21B/Riemann-Biography.pdf</a:t>
            </a:r>
            <a:endParaRPr lang="en-US" sz="2400" kern="100" dirty="0">
              <a:effectLst/>
              <a:latin typeface="Cambria Math" panose="02040503050406030204" pitchFamily="18" charset="0"/>
              <a:ea typeface="Cambria Math" panose="02040503050406030204" pitchFamily="18" charset="0"/>
              <a:cs typeface="Arial" panose="020B0604020202020204" pitchFamily="34" charset="0"/>
            </a:endParaRPr>
          </a:p>
          <a:p>
            <a:pPr marL="0" marR="0" algn="just">
              <a:lnSpc>
                <a:spcPct val="150000"/>
              </a:lnSpc>
              <a:spcAft>
                <a:spcPts val="800"/>
              </a:spcAft>
            </a:pPr>
            <a:r>
              <a:rPr lang="en-US" sz="2400" u="sng" kern="100" dirty="0">
                <a:solidFill>
                  <a:srgbClr val="467886"/>
                </a:solidFill>
                <a:effectLst/>
                <a:latin typeface="Cambria Math" panose="02040503050406030204" pitchFamily="18" charset="0"/>
                <a:ea typeface="Cambria Math" panose="02040503050406030204" pitchFamily="18" charset="0"/>
                <a:cs typeface="Arial" panose="020B0604020202020204" pitchFamily="34" charset="0"/>
                <a:hlinkClick r:id="rId5"/>
              </a:rPr>
              <a:t>http://sections.maa.org/epadel/awards/studentpaper/winners/2011_Yoder</a:t>
            </a:r>
            <a:r>
              <a:rPr lang="en-US" sz="2400" u="sng" kern="100">
                <a:solidFill>
                  <a:srgbClr val="467886"/>
                </a:solidFill>
                <a:effectLst/>
                <a:latin typeface="Cambria Math" panose="02040503050406030204" pitchFamily="18" charset="0"/>
                <a:ea typeface="Cambria Math" panose="02040503050406030204" pitchFamily="18" charset="0"/>
                <a:cs typeface="Arial" panose="020B0604020202020204" pitchFamily="34" charset="0"/>
                <a:hlinkClick r:id="rId5"/>
              </a:rPr>
              <a:t>.pdf</a:t>
            </a:r>
            <a:endParaRPr lang="en-US" sz="2400" u="sng" kern="100">
              <a:solidFill>
                <a:srgbClr val="467886"/>
              </a:solidFill>
              <a:effectLst/>
              <a:latin typeface="Cambria Math" panose="02040503050406030204" pitchFamily="18" charset="0"/>
              <a:ea typeface="Cambria Math" panose="02040503050406030204" pitchFamily="18" charset="0"/>
              <a:cs typeface="Arial" panose="020B0604020202020204" pitchFamily="34" charset="0"/>
            </a:endParaRPr>
          </a:p>
          <a:p>
            <a:pPr marL="0" marR="0" algn="just">
              <a:lnSpc>
                <a:spcPct val="150000"/>
              </a:lnSpc>
              <a:spcAft>
                <a:spcPts val="800"/>
              </a:spcAft>
            </a:pPr>
            <a:r>
              <a:rPr lang="en-US" sz="2400" kern="100">
                <a:effectLst/>
                <a:latin typeface="Cambria Math" panose="02040503050406030204" pitchFamily="18" charset="0"/>
                <a:ea typeface="Cambria Math" panose="02040503050406030204" pitchFamily="18" charset="0"/>
                <a:cs typeface="Arial" panose="020B0604020202020204" pitchFamily="34" charset="0"/>
                <a:hlinkClick r:id="rId6"/>
              </a:rPr>
              <a:t>https://www.math.cmu.edu/~bwsulliv/basel-problem.pdf</a:t>
            </a:r>
            <a:endParaRPr lang="en-US" sz="2400" u="sng" kern="100">
              <a:solidFill>
                <a:srgbClr val="467886"/>
              </a:solidFill>
              <a:latin typeface="Cambria Math" panose="02040503050406030204" pitchFamily="18" charset="0"/>
              <a:ea typeface="Cambria Math" panose="02040503050406030204" pitchFamily="18" charset="0"/>
              <a:cs typeface="Arial" panose="020B0604020202020204" pitchFamily="34" charset="0"/>
            </a:endParaRPr>
          </a:p>
          <a:p>
            <a:pPr marL="0" marR="0" algn="just">
              <a:lnSpc>
                <a:spcPct val="150000"/>
              </a:lnSpc>
              <a:spcAft>
                <a:spcPts val="800"/>
              </a:spcAft>
            </a:pPr>
            <a:endParaRPr lang="en-US" sz="2400" kern="100" dirty="0">
              <a:effectLst/>
              <a:latin typeface="Cambria Math" panose="02040503050406030204" pitchFamily="18" charset="0"/>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963169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D812-20C9-A987-6E2F-4C7DA90F8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E7053-4BD4-C971-7C01-489AFAC8C90D}"/>
              </a:ext>
            </a:extLst>
          </p:cNvPr>
          <p:cNvSpPr>
            <a:spLocks noGrp="1"/>
          </p:cNvSpPr>
          <p:nvPr>
            <p:ph type="ctrTitle"/>
          </p:nvPr>
        </p:nvSpPr>
        <p:spPr>
          <a:xfrm>
            <a:off x="0" y="1864489"/>
            <a:ext cx="12192000" cy="3129022"/>
          </a:xfrm>
          <a:prstGeom prst="roundRect">
            <a:avLst/>
          </a:prstGeom>
          <a:noFill/>
        </p:spPr>
        <p:txBody>
          <a:bodyPr anchor="ctr">
            <a:noAutofit/>
          </a:bodyPr>
          <a:lstStyle/>
          <a:p>
            <a:pPr>
              <a:lnSpc>
                <a:spcPct val="100000"/>
              </a:lnSpc>
            </a:pPr>
            <a:r>
              <a:rPr lang="en-US" sz="6600">
                <a:latin typeface="Cambria Math" panose="02040503050406030204" pitchFamily="18" charset="0"/>
                <a:ea typeface="Cambria Math" panose="02040503050406030204" pitchFamily="18" charset="0"/>
              </a:rPr>
              <a:t>Thank you!</a:t>
            </a:r>
            <a:br>
              <a:rPr lang="en-US" sz="6600">
                <a:latin typeface="Cambria Math" panose="02040503050406030204" pitchFamily="18" charset="0"/>
                <a:ea typeface="Cambria Math" panose="02040503050406030204" pitchFamily="18" charset="0"/>
              </a:rPr>
            </a:br>
            <a:br>
              <a:rPr lang="en-US" sz="6600">
                <a:latin typeface="Cambria Math" panose="02040503050406030204" pitchFamily="18" charset="0"/>
                <a:ea typeface="Cambria Math" panose="02040503050406030204" pitchFamily="18" charset="0"/>
              </a:rPr>
            </a:br>
            <a:r>
              <a:rPr lang="en-US" sz="6600">
                <a:latin typeface="Cambria Math" panose="02040503050406030204" pitchFamily="18" charset="0"/>
                <a:ea typeface="Cambria Math" panose="02040503050406030204" pitchFamily="18" charset="0"/>
              </a:rPr>
              <a:t>Any Questions?</a:t>
            </a:r>
          </a:p>
        </p:txBody>
      </p:sp>
    </p:spTree>
    <p:extLst>
      <p:ext uri="{BB962C8B-B14F-4D97-AF65-F5344CB8AC3E}">
        <p14:creationId xmlns:p14="http://schemas.microsoft.com/office/powerpoint/2010/main" val="2912790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66EA4A-79FF-5DD6-75C4-A5BA6AD2C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0ED6A-AA53-E822-8D30-F2D0F669A0D1}"/>
              </a:ext>
            </a:extLst>
          </p:cNvPr>
          <p:cNvSpPr>
            <a:spLocks noGrp="1"/>
          </p:cNvSpPr>
          <p:nvPr>
            <p:ph type="title"/>
          </p:nvPr>
        </p:nvSpPr>
        <p:spPr/>
        <p:txBody>
          <a:bodyPr/>
          <a:lstStyle/>
          <a:p>
            <a:r>
              <a:rPr lang="en-US">
                <a:latin typeface="Cambria Math" panose="02040503050406030204" pitchFamily="18" charset="0"/>
                <a:ea typeface="Cambria Math" panose="02040503050406030204" pitchFamily="18" charset="0"/>
              </a:rPr>
              <a:t>Convergence</a:t>
            </a: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E71F5DDB-20FE-7BE0-9956-B571572E29E5}"/>
                  </a:ext>
                </a:extLst>
              </p:cNvPr>
              <p:cNvSpPr txBox="1">
                <a:spLocks/>
              </p:cNvSpPr>
              <p:nvPr/>
            </p:nvSpPr>
            <p:spPr>
              <a:xfrm>
                <a:off x="838200" y="1161256"/>
                <a:ext cx="9639300" cy="496136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en-US" sz="4000" i="1" smtClean="0">
                              <a:latin typeface="Cambria Math" panose="02040503050406030204" pitchFamily="18" charset="0"/>
                              <a:ea typeface="Cambria Math" panose="02040503050406030204" pitchFamily="18" charset="0"/>
                            </a:rPr>
                          </m:ctrlPr>
                        </m:dPr>
                        <m:e>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𝑠</m:t>
                                  </m:r>
                                </m:sup>
                              </m:sSup>
                            </m:den>
                          </m:f>
                        </m:e>
                      </m:d>
                      <m:r>
                        <a:rPr lang="en-US" sz="4000" i="1">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𝑖𝑡</m:t>
                                  </m:r>
                                </m:sup>
                              </m:sSup>
                            </m:den>
                          </m:f>
                        </m:e>
                      </m:d>
                    </m:oMath>
                  </m:oMathPara>
                </a14:m>
                <a:endParaRPr lang="en-US" sz="4000" i="1">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
                    </m:oMathParaPr>
                    <m:oMath xmlns:m="http://schemas.openxmlformats.org/officeDocument/2006/math">
                      <m:r>
                        <a:rPr lang="en-US" sz="4000" i="1">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𝜎</m:t>
                                  </m:r>
                                </m:sup>
                              </m:s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𝑖𝑡</m:t>
                                  </m:r>
                                </m:sup>
                              </m:sSup>
                            </m:den>
                          </m:f>
                        </m:e>
                      </m:d>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𝜎</m:t>
                              </m:r>
                            </m:sup>
                          </m:sSup>
                        </m:den>
                      </m:f>
                      <m:r>
                        <a:rPr lang="en-US" sz="4000" i="1">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𝑒</m:t>
                              </m:r>
                            </m:e>
                            <m:sup>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𝑖𝑡</m:t>
                              </m:r>
                              <m:func>
                                <m:funcPr>
                                  <m:ctrlPr>
                                    <a:rPr lang="en-US" sz="4000" i="1">
                                      <a:latin typeface="Cambria Math" panose="02040503050406030204" pitchFamily="18" charset="0"/>
                                      <a:ea typeface="Cambria Math" panose="02040503050406030204" pitchFamily="18" charset="0"/>
                                    </a:rPr>
                                  </m:ctrlPr>
                                </m:funcPr>
                                <m:fName>
                                  <m:r>
                                    <m:rPr>
                                      <m:sty m:val="p"/>
                                    </m:rPr>
                                    <a:rPr lang="en-US" sz="4000">
                                      <a:latin typeface="Cambria Math" panose="02040503050406030204" pitchFamily="18" charset="0"/>
                                      <a:ea typeface="Cambria Math" panose="02040503050406030204" pitchFamily="18" charset="0"/>
                                    </a:rPr>
                                    <m:t>ln</m:t>
                                  </m:r>
                                </m:fName>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𝑛</m:t>
                                      </m:r>
                                    </m:e>
                                  </m:d>
                                </m:e>
                              </m:func>
                            </m:sup>
                          </m:sSup>
                        </m:e>
                      </m:d>
                    </m:oMath>
                  </m:oMathPara>
                </a14:m>
                <a:endParaRPr lang="en-US" sz="4000" i="1">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
                    </m:oMathParaPr>
                    <m:oMath xmlns:m="http://schemas.openxmlformats.org/officeDocument/2006/math">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𝜎</m:t>
                              </m:r>
                            </m:sup>
                          </m:sSup>
                        </m:den>
                      </m:f>
                      <m:r>
                        <a:rPr lang="en-US" sz="4000" i="1">
                          <a:latin typeface="Cambria Math" panose="02040503050406030204" pitchFamily="18" charset="0"/>
                          <a:ea typeface="Cambria Math" panose="02040503050406030204" pitchFamily="18" charset="0"/>
                        </a:rPr>
                        <m:t>⋅1=</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𝜎</m:t>
                              </m:r>
                            </m:sup>
                          </m:sSup>
                        </m:den>
                      </m:f>
                    </m:oMath>
                  </m:oMathPara>
                </a14:m>
                <a:endParaRPr lang="en-US" sz="4000">
                  <a:latin typeface="Cambria Math" panose="02040503050406030204" pitchFamily="18" charset="0"/>
                  <a:ea typeface="Cambria Math" panose="02040503050406030204" pitchFamily="18" charset="0"/>
                </a:endParaRPr>
              </a:p>
            </p:txBody>
          </p:sp>
        </mc:Choice>
        <mc:Fallback xmlns="">
          <p:sp>
            <p:nvSpPr>
              <p:cNvPr id="4" name="Title 1">
                <a:extLst>
                  <a:ext uri="{FF2B5EF4-FFF2-40B4-BE49-F238E27FC236}">
                    <a16:creationId xmlns:a16="http://schemas.microsoft.com/office/drawing/2014/main" id="{E71F5DDB-20FE-7BE0-9956-B571572E29E5}"/>
                  </a:ext>
                </a:extLst>
              </p:cNvPr>
              <p:cNvSpPr txBox="1">
                <a:spLocks noRot="1" noChangeAspect="1" noMove="1" noResize="1" noEditPoints="1" noAdjustHandles="1" noChangeArrowheads="1" noChangeShapeType="1" noTextEdit="1"/>
              </p:cNvSpPr>
              <p:nvPr/>
            </p:nvSpPr>
            <p:spPr>
              <a:xfrm>
                <a:off x="838200" y="1161256"/>
                <a:ext cx="9639300" cy="4961365"/>
              </a:xfrm>
              <a:prstGeom prst="rect">
                <a:avLst/>
              </a:prstGeom>
              <a:blipFill>
                <a:blip r:embed="rId2"/>
                <a:stretch>
                  <a:fillRect b="-3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4BB65C-DF42-FB15-FFD5-A013D4171D33}"/>
                  </a:ext>
                </a:extLst>
              </p:cNvPr>
              <p:cNvSpPr txBox="1"/>
              <p:nvPr/>
            </p:nvSpPr>
            <p:spPr>
              <a:xfrm>
                <a:off x="8458200" y="142567"/>
                <a:ext cx="3600450" cy="1770678"/>
              </a:xfrm>
              <a:prstGeom prst="rect">
                <a:avLst/>
              </a:prstGeom>
              <a:noFill/>
              <a:ln w="38100">
                <a:solidFill>
                  <a:srgbClr val="A41E35"/>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nary>
                        <m:naryPr>
                          <m:chr m:val="∑"/>
                          <m:ctrlPr>
                            <a:rPr lang="en-US" sz="4000" b="0" i="1" smtClean="0">
                              <a:latin typeface="Cambria Math" panose="02040503050406030204" pitchFamily="18" charset="0"/>
                              <a:ea typeface="Cambria Math" panose="02040503050406030204" pitchFamily="18" charset="0"/>
                            </a:rPr>
                          </m:ctrlPr>
                        </m:naryPr>
                        <m:sub>
                          <m:r>
                            <m:rPr>
                              <m:brk m:alnAt="23"/>
                            </m:rPr>
                            <a:rPr lang="en-US" sz="4000" b="0" i="1" smtClean="0">
                              <a:latin typeface="Cambria Math" panose="02040503050406030204" pitchFamily="18" charset="0"/>
                              <a:ea typeface="Cambria Math" panose="02040503050406030204" pitchFamily="18" charset="0"/>
                            </a:rPr>
                            <m:t>𝑛</m:t>
                          </m:r>
                          <m:r>
                            <a:rPr lang="en-US" sz="4000" b="0" i="1" smtClean="0">
                              <a:latin typeface="Cambria Math" panose="02040503050406030204" pitchFamily="18" charset="0"/>
                              <a:ea typeface="Cambria Math" panose="02040503050406030204" pitchFamily="18" charset="0"/>
                            </a:rPr>
                            <m:t>=1</m:t>
                          </m:r>
                        </m:sub>
                        <m:sup>
                          <m:r>
                            <a:rPr lang="en-US" sz="4000" b="0" i="1" smtClean="0">
                              <a:latin typeface="Cambria Math" panose="02040503050406030204" pitchFamily="18" charset="0"/>
                              <a:ea typeface="Cambria Math" panose="02040503050406030204" pitchFamily="18" charset="0"/>
                            </a:rPr>
                            <m:t>∞</m:t>
                          </m:r>
                        </m:sup>
                        <m:e>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𝑛</m:t>
                                  </m:r>
                                </m:e>
                                <m:sup>
                                  <m:r>
                                    <a:rPr lang="en-US" sz="4000" b="0" i="1" smtClean="0">
                                      <a:latin typeface="Cambria Math" panose="02040503050406030204" pitchFamily="18" charset="0"/>
                                      <a:ea typeface="Cambria Math" panose="02040503050406030204" pitchFamily="18" charset="0"/>
                                    </a:rPr>
                                    <m:t>𝑠</m:t>
                                  </m:r>
                                </m:sup>
                              </m:sSup>
                            </m:den>
                          </m:f>
                        </m:e>
                      </m:nary>
                    </m:oMath>
                  </m:oMathPara>
                </a14:m>
                <a:endParaRPr lang="en-US" sz="4000"/>
              </a:p>
            </p:txBody>
          </p:sp>
        </mc:Choice>
        <mc:Fallback xmlns="">
          <p:sp>
            <p:nvSpPr>
              <p:cNvPr id="5" name="TextBox 4">
                <a:extLst>
                  <a:ext uri="{FF2B5EF4-FFF2-40B4-BE49-F238E27FC236}">
                    <a16:creationId xmlns:a16="http://schemas.microsoft.com/office/drawing/2014/main" id="{1A4BB65C-DF42-FB15-FFD5-A013D4171D33}"/>
                  </a:ext>
                </a:extLst>
              </p:cNvPr>
              <p:cNvSpPr txBox="1">
                <a:spLocks noRot="1" noChangeAspect="1" noMove="1" noResize="1" noEditPoints="1" noAdjustHandles="1" noChangeArrowheads="1" noChangeShapeType="1" noTextEdit="1"/>
              </p:cNvSpPr>
              <p:nvPr/>
            </p:nvSpPr>
            <p:spPr>
              <a:xfrm>
                <a:off x="8458200" y="142567"/>
                <a:ext cx="3600450" cy="1770678"/>
              </a:xfrm>
              <a:prstGeom prst="rect">
                <a:avLst/>
              </a:prstGeom>
              <a:blipFill>
                <a:blip r:embed="rId3"/>
                <a:stretch>
                  <a:fillRect/>
                </a:stretch>
              </a:blipFill>
              <a:ln w="38100">
                <a:solidFill>
                  <a:srgbClr val="A41E35"/>
                </a:solidFill>
              </a:ln>
            </p:spPr>
            <p:txBody>
              <a:bodyPr/>
              <a:lstStyle/>
              <a:p>
                <a:r>
                  <a:rPr lang="en-US">
                    <a:noFill/>
                  </a:rPr>
                  <a:t> </a:t>
                </a:r>
              </a:p>
            </p:txBody>
          </p:sp>
        </mc:Fallback>
      </mc:AlternateContent>
    </p:spTree>
    <p:extLst>
      <p:ext uri="{BB962C8B-B14F-4D97-AF65-F5344CB8AC3E}">
        <p14:creationId xmlns:p14="http://schemas.microsoft.com/office/powerpoint/2010/main" val="67175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74BC87-D080-AC4C-6B36-D871C223C2C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243104D-965C-5769-AF49-3A66F38F099C}"/>
              </a:ext>
            </a:extLst>
          </p:cNvPr>
          <p:cNvSpPr>
            <a:spLocks noGrp="1"/>
          </p:cNvSpPr>
          <p:nvPr>
            <p:ph type="title"/>
          </p:nvPr>
        </p:nvSpPr>
        <p:spPr>
          <a:xfrm>
            <a:off x="1829540" y="4689764"/>
            <a:ext cx="4819651" cy="2819400"/>
          </a:xfrm>
        </p:spPr>
        <p:txBody>
          <a:bodyPr>
            <a:normAutofit/>
          </a:bodyPr>
          <a:lstStyle/>
          <a:p>
            <a:pPr algn="ctr"/>
            <a:r>
              <a:rPr lang="en-US" sz="4000">
                <a:latin typeface="Cambria Math" panose="02040503050406030204" pitchFamily="18" charset="0"/>
                <a:ea typeface="Cambria Math" panose="02040503050406030204" pitchFamily="18" charset="0"/>
              </a:rPr>
              <a:t>Bernhard Riemann (1826 – 1866)</a:t>
            </a:r>
          </a:p>
        </p:txBody>
      </p:sp>
      <p:pic>
        <p:nvPicPr>
          <p:cNvPr id="1030" name="Picture 6" descr="Bernhard Riemann - Geniuses">
            <a:extLst>
              <a:ext uri="{FF2B5EF4-FFF2-40B4-BE49-F238E27FC236}">
                <a16:creationId xmlns:a16="http://schemas.microsoft.com/office/drawing/2014/main" id="{E45FEE92-A042-42D6-DA3D-E121694BC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364" y="145474"/>
            <a:ext cx="5145827" cy="5145827"/>
          </a:xfrm>
          <a:prstGeom prst="ellipse">
            <a:avLst/>
          </a:prstGeom>
          <a:noFill/>
          <a:extLst>
            <a:ext uri="{909E8E84-426E-40DD-AFC4-6F175D3DCCD1}">
              <a14:hiddenFill xmlns:a14="http://schemas.microsoft.com/office/drawing/2010/main">
                <a:solidFill>
                  <a:srgbClr val="FFFFFF"/>
                </a:solidFill>
              </a14:hiddenFill>
            </a:ext>
          </a:extLst>
        </p:spPr>
      </p:pic>
      <p:pic>
        <p:nvPicPr>
          <p:cNvPr id="4098" name="Picture 2" descr="Riemann: Math Gallery: Research: Department of Mathematics: Indiana  University Bloomington">
            <a:extLst>
              <a:ext uri="{FF2B5EF4-FFF2-40B4-BE49-F238E27FC236}">
                <a16:creationId xmlns:a16="http://schemas.microsoft.com/office/drawing/2014/main" id="{D8400488-C2F9-4623-3C46-03696189A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0"/>
            <a:ext cx="3540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35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DCBB75-DB2A-E840-C1C6-BDE6BE746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6473B-8922-5B11-E59B-31BBAD4F818F}"/>
              </a:ext>
            </a:extLst>
          </p:cNvPr>
          <p:cNvSpPr>
            <a:spLocks noGrp="1"/>
          </p:cNvSpPr>
          <p:nvPr>
            <p:ph type="title"/>
          </p:nvPr>
        </p:nvSpPr>
        <p:spPr/>
        <p:txBody>
          <a:bodyPr/>
          <a:lstStyle/>
          <a:p>
            <a:r>
              <a:rPr lang="en-US">
                <a:latin typeface="Cambria Math" panose="02040503050406030204" pitchFamily="18" charset="0"/>
                <a:ea typeface="Cambria Math" panose="02040503050406030204" pitchFamily="18" charset="0"/>
              </a:rPr>
              <a:t>Euler Product Formula</a:t>
            </a:r>
          </a:p>
        </p:txBody>
      </p:sp>
      <p:sp>
        <p:nvSpPr>
          <p:cNvPr id="4" name="Title 1">
            <a:extLst>
              <a:ext uri="{FF2B5EF4-FFF2-40B4-BE49-F238E27FC236}">
                <a16:creationId xmlns:a16="http://schemas.microsoft.com/office/drawing/2014/main" id="{43799569-A87E-943A-3E89-7508C36E80F7}"/>
              </a:ext>
            </a:extLst>
          </p:cNvPr>
          <p:cNvSpPr txBox="1">
            <a:spLocks/>
          </p:cNvSpPr>
          <p:nvPr/>
        </p:nvSpPr>
        <p:spPr>
          <a:xfrm>
            <a:off x="838200" y="1839913"/>
            <a:ext cx="10515600" cy="4078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576658-F5D6-7D7E-E742-DD24F84A2734}"/>
                  </a:ext>
                </a:extLst>
              </p:cNvPr>
              <p:cNvSpPr txBox="1"/>
              <p:nvPr/>
            </p:nvSpPr>
            <p:spPr>
              <a:xfrm>
                <a:off x="2171700" y="1611402"/>
                <a:ext cx="7848600" cy="4280980"/>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sz="4000" smtClean="0">
                          <a:solidFill>
                            <a:schemeClr val="tx1"/>
                          </a:solidFill>
                          <a:latin typeface="Cambria Math" panose="02040503050406030204" pitchFamily="18" charset="0"/>
                        </a:rPr>
                        <m:t>ζ</m:t>
                      </m:r>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𝑠</m:t>
                          </m:r>
                        </m:e>
                      </m:d>
                      <m:r>
                        <a:rPr lang="en-US" sz="4000" i="0">
                          <a:solidFill>
                            <a:schemeClr val="tx1"/>
                          </a:solidFill>
                          <a:latin typeface="Cambria Math" panose="02040503050406030204" pitchFamily="18" charset="0"/>
                        </a:rPr>
                        <m:t>=</m:t>
                      </m:r>
                      <m:nary>
                        <m:naryPr>
                          <m:chr m:val="∏"/>
                          <m:limLoc m:val="undOvr"/>
                          <m:supHide m:val="on"/>
                          <m:ctrlPr>
                            <a:rPr lang="en-US" sz="4000" i="1">
                              <a:solidFill>
                                <a:schemeClr val="tx1"/>
                              </a:solidFill>
                              <a:latin typeface="Cambria Math" panose="02040503050406030204" pitchFamily="18" charset="0"/>
                            </a:rPr>
                          </m:ctrlPr>
                        </m:naryPr>
                        <m:sub>
                          <m:r>
                            <a:rPr lang="en-US" sz="4000" i="1">
                              <a:solidFill>
                                <a:schemeClr val="tx1"/>
                              </a:solidFill>
                              <a:latin typeface="Cambria Math" panose="02040503050406030204" pitchFamily="18" charset="0"/>
                            </a:rPr>
                            <m:t>𝑝</m:t>
                          </m:r>
                        </m:sub>
                        <m:sup/>
                        <m:e>
                          <m:f>
                            <m:fPr>
                              <m:ctrlPr>
                                <a:rPr lang="en-US" sz="4000" i="1">
                                  <a:solidFill>
                                    <a:schemeClr val="tx1"/>
                                  </a:solidFill>
                                  <a:latin typeface="Cambria Math" panose="02040503050406030204" pitchFamily="18" charset="0"/>
                                </a:rPr>
                              </m:ctrlPr>
                            </m:fPr>
                            <m:num>
                              <m:r>
                                <a:rPr lang="en-US" sz="4000" i="0">
                                  <a:solidFill>
                                    <a:schemeClr val="tx1"/>
                                  </a:solidFill>
                                  <a:latin typeface="Cambria Math" panose="02040503050406030204" pitchFamily="18" charset="0"/>
                                </a:rPr>
                                <m:t>1</m:t>
                              </m:r>
                            </m:num>
                            <m:den>
                              <m:r>
                                <a:rPr lang="en-US" sz="4000" i="0">
                                  <a:solidFill>
                                    <a:schemeClr val="tx1"/>
                                  </a:solidFill>
                                  <a:latin typeface="Cambria Math" panose="02040503050406030204" pitchFamily="18" charset="0"/>
                                </a:rPr>
                                <m:t>1−</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𝑝</m:t>
                                  </m:r>
                                </m:e>
                                <m:sup>
                                  <m:r>
                                    <a:rPr lang="en-US" sz="4000" i="0">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𝑠</m:t>
                                  </m:r>
                                </m:sup>
                              </m:sSup>
                            </m:den>
                          </m:f>
                        </m:e>
                      </m:nary>
                      <m:r>
                        <a:rPr lang="en-US" sz="4000" i="0">
                          <a:solidFill>
                            <a:schemeClr val="tx1"/>
                          </a:solidFill>
                          <a:latin typeface="Cambria Math" panose="02040503050406030204" pitchFamily="18" charset="0"/>
                        </a:rPr>
                        <m:t> </m:t>
                      </m:r>
                    </m:oMath>
                  </m:oMathPara>
                </a14:m>
                <a:endParaRPr lang="en-US" sz="4000">
                  <a:latin typeface="Cambria Math" panose="02040503050406030204" pitchFamily="18" charset="0"/>
                </a:endParaRPr>
              </a:p>
              <a:p>
                <a:pPr>
                  <a:lnSpc>
                    <a:spcPct val="150000"/>
                  </a:lnSpc>
                </a:pPr>
                <a:endParaRPr lang="en-US" sz="4000" i="1">
                  <a:solidFill>
                    <a:schemeClr val="tx1"/>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𝑅𝑒</m:t>
                          </m:r>
                          <m:d>
                            <m:dPr>
                              <m:ctrlPr>
                                <a:rPr lang="en-US" sz="4000" i="1">
                                  <a:solidFill>
                                    <a:schemeClr val="tx1"/>
                                  </a:solidFill>
                                  <a:latin typeface="Cambria Math" panose="02040503050406030204" pitchFamily="18" charset="0"/>
                                </a:rPr>
                              </m:ctrlPr>
                            </m:dPr>
                            <m:e>
                              <m:r>
                                <a:rPr lang="en-US" sz="4000" i="1">
                                  <a:solidFill>
                                    <a:schemeClr val="tx1"/>
                                  </a:solidFill>
                                  <a:latin typeface="Cambria Math" panose="02040503050406030204" pitchFamily="18" charset="0"/>
                                </a:rPr>
                                <m:t>𝑠</m:t>
                              </m:r>
                            </m:e>
                          </m:d>
                          <m:r>
                            <a:rPr lang="en-US" sz="4000" i="0">
                              <a:solidFill>
                                <a:schemeClr val="tx1"/>
                              </a:solidFill>
                              <a:latin typeface="Cambria Math" panose="02040503050406030204" pitchFamily="18" charset="0"/>
                            </a:rPr>
                            <m:t>&gt;1</m:t>
                          </m:r>
                        </m:e>
                      </m:d>
                    </m:oMath>
                  </m:oMathPara>
                </a14:m>
                <a:endParaRPr lang="en-US" sz="4000">
                  <a:solidFill>
                    <a:schemeClr val="tx1"/>
                  </a:solidFill>
                </a:endParaRPr>
              </a:p>
            </p:txBody>
          </p:sp>
        </mc:Choice>
        <mc:Fallback xmlns="">
          <p:sp>
            <p:nvSpPr>
              <p:cNvPr id="5" name="TextBox 4">
                <a:extLst>
                  <a:ext uri="{FF2B5EF4-FFF2-40B4-BE49-F238E27FC236}">
                    <a16:creationId xmlns:a16="http://schemas.microsoft.com/office/drawing/2014/main" id="{BF576658-F5D6-7D7E-E742-DD24F84A2734}"/>
                  </a:ext>
                </a:extLst>
              </p:cNvPr>
              <p:cNvSpPr txBox="1">
                <a:spLocks noRot="1" noChangeAspect="1" noMove="1" noResize="1" noEditPoints="1" noAdjustHandles="1" noChangeArrowheads="1" noChangeShapeType="1" noTextEdit="1"/>
              </p:cNvSpPr>
              <p:nvPr/>
            </p:nvSpPr>
            <p:spPr>
              <a:xfrm>
                <a:off x="2171700" y="1611402"/>
                <a:ext cx="7848600" cy="428098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6166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4" name="Picture 6" descr="A Million Dollar Math Puzzle Just Got A Little Bit Closer To A Solution |  IFLScience">
            <a:extLst>
              <a:ext uri="{FF2B5EF4-FFF2-40B4-BE49-F238E27FC236}">
                <a16:creationId xmlns:a16="http://schemas.microsoft.com/office/drawing/2014/main" id="{33DA16F5-68A5-23D2-F040-A90A5DF04D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33" t="4706" r="17333" b="5294"/>
          <a:stretch/>
        </p:blipFill>
        <p:spPr bwMode="auto">
          <a:xfrm>
            <a:off x="2619375" y="514350"/>
            <a:ext cx="6953250" cy="5829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F2B034-0B0F-27E8-F9C3-049261EA0043}"/>
                  </a:ext>
                </a:extLst>
              </p:cNvPr>
              <p:cNvSpPr txBox="1"/>
              <p:nvPr/>
            </p:nvSpPr>
            <p:spPr>
              <a:xfrm>
                <a:off x="9560267" y="142567"/>
                <a:ext cx="2486025" cy="1475404"/>
              </a:xfrm>
              <a:prstGeom prst="rect">
                <a:avLst/>
              </a:prstGeom>
              <a:noFill/>
              <a:ln w="38100">
                <a:solidFill>
                  <a:srgbClr val="A41E35"/>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2</m:t>
                              </m:r>
                            </m:den>
                          </m:f>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𝑖𝑡</m:t>
                          </m:r>
                        </m:e>
                      </m:d>
                    </m:oMath>
                  </m:oMathPara>
                </a14:m>
                <a:endParaRPr lang="en-US" sz="4000"/>
              </a:p>
            </p:txBody>
          </p:sp>
        </mc:Choice>
        <mc:Fallback xmlns="">
          <p:sp>
            <p:nvSpPr>
              <p:cNvPr id="4" name="TextBox 3">
                <a:extLst>
                  <a:ext uri="{FF2B5EF4-FFF2-40B4-BE49-F238E27FC236}">
                    <a16:creationId xmlns:a16="http://schemas.microsoft.com/office/drawing/2014/main" id="{F1F2B034-0B0F-27E8-F9C3-049261EA0043}"/>
                  </a:ext>
                </a:extLst>
              </p:cNvPr>
              <p:cNvSpPr txBox="1">
                <a:spLocks noRot="1" noChangeAspect="1" noMove="1" noResize="1" noEditPoints="1" noAdjustHandles="1" noChangeArrowheads="1" noChangeShapeType="1" noTextEdit="1"/>
              </p:cNvSpPr>
              <p:nvPr/>
            </p:nvSpPr>
            <p:spPr>
              <a:xfrm>
                <a:off x="9560267" y="142567"/>
                <a:ext cx="2486025" cy="1475404"/>
              </a:xfrm>
              <a:prstGeom prst="rect">
                <a:avLst/>
              </a:prstGeom>
              <a:blipFill>
                <a:blip r:embed="rId3"/>
                <a:stretch>
                  <a:fillRect/>
                </a:stretch>
              </a:blipFill>
              <a:ln w="38100">
                <a:solidFill>
                  <a:srgbClr val="A41E35"/>
                </a:solidFill>
              </a:ln>
            </p:spPr>
            <p:txBody>
              <a:bodyPr/>
              <a:lstStyle/>
              <a:p>
                <a:r>
                  <a:rPr lang="en-US">
                    <a:noFill/>
                  </a:rPr>
                  <a:t> </a:t>
                </a:r>
              </a:p>
            </p:txBody>
          </p:sp>
        </mc:Fallback>
      </mc:AlternateContent>
    </p:spTree>
    <p:extLst>
      <p:ext uri="{BB962C8B-B14F-4D97-AF65-F5344CB8AC3E}">
        <p14:creationId xmlns:p14="http://schemas.microsoft.com/office/powerpoint/2010/main" val="1026840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0AE61-D277-3423-1907-5D138E17E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AD986-839D-AFDF-17ED-DF110949F24C}"/>
              </a:ext>
            </a:extLst>
          </p:cNvPr>
          <p:cNvSpPr>
            <a:spLocks noGrp="1"/>
          </p:cNvSpPr>
          <p:nvPr>
            <p:ph type="title"/>
          </p:nvPr>
        </p:nvSpPr>
        <p:spPr/>
        <p:txBody>
          <a:bodyPr/>
          <a:lstStyle/>
          <a:p>
            <a:r>
              <a:rPr lang="en-US" b="1">
                <a:latin typeface="Cambria Math" panose="02040503050406030204" pitchFamily="18" charset="0"/>
                <a:ea typeface="Cambria Math" panose="02040503050406030204" pitchFamily="18" charset="0"/>
              </a:rPr>
              <a:t>Definition</a:t>
            </a: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DCC1EC1-176F-48E0-C47A-E420248FD811}"/>
                  </a:ext>
                </a:extLst>
              </p:cNvPr>
              <p:cNvSpPr txBox="1">
                <a:spLocks/>
              </p:cNvSpPr>
              <p:nvPr/>
            </p:nvSpPr>
            <p:spPr>
              <a:xfrm>
                <a:off x="838200" y="1690688"/>
                <a:ext cx="10515600" cy="4078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nary>
                        <m:naryPr>
                          <m:chr m:val="∑"/>
                          <m:ctrlPr>
                            <a:rPr lang="en-US" sz="4000" b="0" i="1" smtClean="0">
                              <a:latin typeface="Cambria Math" panose="02040503050406030204" pitchFamily="18" charset="0"/>
                              <a:ea typeface="Cambria Math" panose="02040503050406030204" pitchFamily="18" charset="0"/>
                            </a:rPr>
                          </m:ctrlPr>
                        </m:naryPr>
                        <m:sub>
                          <m:r>
                            <m:rPr>
                              <m:brk m:alnAt="23"/>
                            </m:rPr>
                            <a:rPr lang="en-US" sz="4000" b="0" i="1" smtClean="0">
                              <a:latin typeface="Cambria Math" panose="02040503050406030204" pitchFamily="18" charset="0"/>
                              <a:ea typeface="Cambria Math" panose="02040503050406030204" pitchFamily="18" charset="0"/>
                            </a:rPr>
                            <m:t>𝑛</m:t>
                          </m:r>
                          <m:r>
                            <a:rPr lang="en-US" sz="4000" b="0" i="1" smtClean="0">
                              <a:latin typeface="Cambria Math" panose="02040503050406030204" pitchFamily="18" charset="0"/>
                              <a:ea typeface="Cambria Math" panose="02040503050406030204" pitchFamily="18" charset="0"/>
                            </a:rPr>
                            <m:t>=1</m:t>
                          </m:r>
                        </m:sub>
                        <m:sup>
                          <m:r>
                            <a:rPr lang="en-US" sz="4000" b="0" i="1" smtClean="0">
                              <a:latin typeface="Cambria Math" panose="02040503050406030204" pitchFamily="18" charset="0"/>
                              <a:ea typeface="Cambria Math" panose="02040503050406030204" pitchFamily="18" charset="0"/>
                            </a:rPr>
                            <m:t>∞</m:t>
                          </m:r>
                        </m:sup>
                        <m:e>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𝑛</m:t>
                                  </m:r>
                                </m:e>
                                <m:sup>
                                  <m:r>
                                    <a:rPr lang="en-US" sz="4000" b="0" i="1" smtClean="0">
                                      <a:latin typeface="Cambria Math" panose="02040503050406030204" pitchFamily="18" charset="0"/>
                                      <a:ea typeface="Cambria Math" panose="02040503050406030204" pitchFamily="18" charset="0"/>
                                    </a:rPr>
                                    <m:t>𝑠</m:t>
                                  </m:r>
                                </m:sup>
                              </m:sSup>
                            </m:den>
                          </m:f>
                        </m:e>
                      </m:nary>
                      <m:r>
                        <a:rPr lang="en-US" sz="4000" b="0" i="1" smtClean="0">
                          <a:latin typeface="Cambria Math" panose="02040503050406030204" pitchFamily="18" charset="0"/>
                          <a:ea typeface="Cambria Math" panose="02040503050406030204" pitchFamily="18" charset="0"/>
                        </a:rPr>
                        <m:t>=1+</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3</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oMath>
                  </m:oMathPara>
                </a14:m>
                <a:endParaRPr lang="en-US" sz="4000">
                  <a:latin typeface="Cambria Math" panose="02040503050406030204" pitchFamily="18" charset="0"/>
                  <a:ea typeface="Cambria Math" panose="02040503050406030204" pitchFamily="18" charset="0"/>
                </a:endParaRPr>
              </a:p>
              <a:p>
                <a:pPr>
                  <a:lnSpc>
                    <a:spcPct val="150000"/>
                  </a:lnSpc>
                </a:pPr>
                <a:endParaRPr lang="en-US" sz="4000">
                  <a:latin typeface="Cambria Math" panose="02040503050406030204" pitchFamily="18" charset="0"/>
                  <a:ea typeface="Cambria Math" panose="02040503050406030204" pitchFamily="18" charset="0"/>
                </a:endParaRPr>
              </a:p>
              <a:p>
                <a:pPr algn="ctr">
                  <a:lnSpc>
                    <a:spcPct val="150000"/>
                  </a:lnSpc>
                </a:pPr>
                <a:r>
                  <a:rPr lang="en-US" sz="4000">
                    <a:latin typeface="Cambria Math" panose="02040503050406030204" pitchFamily="18" charset="0"/>
                    <a:ea typeface="Cambria Math" panose="02040503050406030204" pitchFamily="18" charset="0"/>
                  </a:rPr>
                  <a:t>where </a:t>
                </a:r>
                <a14:m>
                  <m:oMath xmlns:m="http://schemas.openxmlformats.org/officeDocument/2006/math">
                    <m:r>
                      <a:rPr lang="en-US" sz="4000" b="0" i="1" smtClean="0">
                        <a:latin typeface="Cambria Math" panose="02040503050406030204" pitchFamily="18" charset="0"/>
                        <a:ea typeface="Cambria Math" panose="02040503050406030204" pitchFamily="18" charset="0"/>
                      </a:rPr>
                      <m:t>𝑠</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𝜎</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𝑡𝑖</m:t>
                    </m:r>
                  </m:oMath>
                </a14:m>
                <a:endParaRPr lang="en-US" sz="400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
                    </m:oMathParaPr>
                    <m:oMath xmlns:m="http://schemas.openxmlformats.org/officeDocument/2006/math">
                      <m:r>
                        <a:rPr lang="en-US" sz="4000" i="1" smtClean="0">
                          <a:latin typeface="Cambria Math" panose="02040503050406030204" pitchFamily="18" charset="0"/>
                          <a:ea typeface="Cambria Math" panose="02040503050406030204" pitchFamily="18" charset="0"/>
                        </a:rPr>
                        <m:t>𝑅𝑒</m:t>
                      </m:r>
                      <m:r>
                        <a:rPr lang="en-US" sz="4000" i="1" smtClean="0">
                          <a:latin typeface="Cambria Math" panose="02040503050406030204" pitchFamily="18" charset="0"/>
                          <a:ea typeface="Cambria Math" panose="02040503050406030204" pitchFamily="18" charset="0"/>
                        </a:rPr>
                        <m:t>(</m:t>
                      </m:r>
                      <m:r>
                        <a:rPr lang="en-US" sz="4000" i="1" smtClean="0">
                          <a:latin typeface="Cambria Math" panose="02040503050406030204" pitchFamily="18" charset="0"/>
                          <a:ea typeface="Cambria Math" panose="02040503050406030204" pitchFamily="18" charset="0"/>
                        </a:rPr>
                        <m:t>𝑠</m:t>
                      </m:r>
                      <m:r>
                        <a:rPr lang="en-US" sz="4000" i="1" smtClean="0">
                          <a:latin typeface="Cambria Math" panose="02040503050406030204" pitchFamily="18" charset="0"/>
                          <a:ea typeface="Cambria Math" panose="02040503050406030204" pitchFamily="18" charset="0"/>
                        </a:rPr>
                        <m:t>) &gt; 1</m:t>
                      </m:r>
                    </m:oMath>
                  </m:oMathPara>
                </a14:m>
                <a:endParaRPr lang="en-US" sz="4000">
                  <a:latin typeface="Cambria Math" panose="02040503050406030204" pitchFamily="18" charset="0"/>
                  <a:ea typeface="Cambria Math" panose="02040503050406030204" pitchFamily="18" charset="0"/>
                </a:endParaRPr>
              </a:p>
            </p:txBody>
          </p:sp>
        </mc:Choice>
        <mc:Fallback xmlns="">
          <p:sp>
            <p:nvSpPr>
              <p:cNvPr id="4" name="Title 1">
                <a:extLst>
                  <a:ext uri="{FF2B5EF4-FFF2-40B4-BE49-F238E27FC236}">
                    <a16:creationId xmlns:a16="http://schemas.microsoft.com/office/drawing/2014/main" id="{2DCC1EC1-176F-48E0-C47A-E420248FD811}"/>
                  </a:ext>
                </a:extLst>
              </p:cNvPr>
              <p:cNvSpPr txBox="1">
                <a:spLocks noRot="1" noChangeAspect="1" noMove="1" noResize="1" noEditPoints="1" noAdjustHandles="1" noChangeArrowheads="1" noChangeShapeType="1" noTextEdit="1"/>
              </p:cNvSpPr>
              <p:nvPr/>
            </p:nvSpPr>
            <p:spPr>
              <a:xfrm>
                <a:off x="838200" y="1690688"/>
                <a:ext cx="10515600" cy="4078286"/>
              </a:xfrm>
              <a:prstGeom prst="rect">
                <a:avLst/>
              </a:prstGeom>
              <a:blipFill>
                <a:blip r:embed="rId3"/>
                <a:stretch>
                  <a:fillRect b="-11360"/>
                </a:stretch>
              </a:blipFill>
            </p:spPr>
            <p:txBody>
              <a:bodyPr/>
              <a:lstStyle/>
              <a:p>
                <a:r>
                  <a:rPr lang="en-US">
                    <a:noFill/>
                  </a:rPr>
                  <a:t> </a:t>
                </a:r>
              </a:p>
            </p:txBody>
          </p:sp>
        </mc:Fallback>
      </mc:AlternateContent>
    </p:spTree>
    <p:extLst>
      <p:ext uri="{BB962C8B-B14F-4D97-AF65-F5344CB8AC3E}">
        <p14:creationId xmlns:p14="http://schemas.microsoft.com/office/powerpoint/2010/main" val="121364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66665-F1C6-9E09-F8D5-18FE1AB11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5D60B-9221-6092-2083-3D268443E3E3}"/>
              </a:ext>
            </a:extLst>
          </p:cNvPr>
          <p:cNvSpPr>
            <a:spLocks noGrp="1"/>
          </p:cNvSpPr>
          <p:nvPr>
            <p:ph type="title"/>
          </p:nvPr>
        </p:nvSpPr>
        <p:spPr>
          <a:xfrm>
            <a:off x="838200" y="31029"/>
            <a:ext cx="10515600" cy="1325563"/>
          </a:xfrm>
        </p:spPr>
        <p:txBody>
          <a:bodyPr/>
          <a:lstStyle/>
          <a:p>
            <a:r>
              <a:rPr lang="en-US" b="1">
                <a:latin typeface="Cambria Math" panose="02040503050406030204" pitchFamily="18" charset="0"/>
                <a:ea typeface="Cambria Math" panose="02040503050406030204" pitchFamily="18" charset="0"/>
              </a:rPr>
              <a:t>Analytic Continuation</a:t>
            </a:r>
          </a:p>
        </p:txBody>
      </p:sp>
      <p:sp>
        <p:nvSpPr>
          <p:cNvPr id="4" name="Title 1">
            <a:extLst>
              <a:ext uri="{FF2B5EF4-FFF2-40B4-BE49-F238E27FC236}">
                <a16:creationId xmlns:a16="http://schemas.microsoft.com/office/drawing/2014/main" id="{067C13D5-6B43-EF33-A3F1-7EBE1A971379}"/>
              </a:ext>
            </a:extLst>
          </p:cNvPr>
          <p:cNvSpPr txBox="1">
            <a:spLocks/>
          </p:cNvSpPr>
          <p:nvPr/>
        </p:nvSpPr>
        <p:spPr>
          <a:xfrm>
            <a:off x="838200" y="1839913"/>
            <a:ext cx="10515600" cy="4078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730036-A76A-F958-ABC5-185EF3C5090E}"/>
                  </a:ext>
                </a:extLst>
              </p:cNvPr>
              <p:cNvSpPr txBox="1"/>
              <p:nvPr/>
            </p:nvSpPr>
            <p:spPr>
              <a:xfrm>
                <a:off x="838200" y="1356592"/>
                <a:ext cx="10515600" cy="2862322"/>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1" smtClean="0">
                              <a:solidFill>
                                <a:schemeClr val="tx1"/>
                              </a:solidFill>
                              <a:latin typeface="Cambria Math" panose="02040503050406030204" pitchFamily="18" charset="0"/>
                              <a:ea typeface="Cambria Math" panose="02040503050406030204" pitchFamily="18" charset="0"/>
                            </a:rPr>
                            <m:t>1</m:t>
                          </m:r>
                        </m:sub>
                      </m:sSub>
                      <m:r>
                        <a:rPr lang="en-US" sz="4000" b="0" i="0" smtClean="0">
                          <a:solidFill>
                            <a:schemeClr val="tx1"/>
                          </a:solidFill>
                          <a:latin typeface="Cambria Math" panose="02040503050406030204" pitchFamily="18" charset="0"/>
                          <a:ea typeface="Cambria Math" panose="02040503050406030204" pitchFamily="18" charset="0"/>
                        </a:rPr>
                        <m:t>, </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1" smtClean="0">
                              <a:solidFill>
                                <a:schemeClr val="tx1"/>
                              </a:solidFill>
                              <a:latin typeface="Cambria Math" panose="02040503050406030204" pitchFamily="18" charset="0"/>
                              <a:ea typeface="Cambria Math" panose="02040503050406030204" pitchFamily="18" charset="0"/>
                            </a:rPr>
                            <m:t>2</m:t>
                          </m:r>
                        </m:sub>
                      </m:sSub>
                      <m:r>
                        <a:rPr lang="en-US" sz="4000" b="0" i="0" smtClean="0">
                          <a:solidFill>
                            <a:schemeClr val="tx1"/>
                          </a:solidFill>
                          <a:latin typeface="Cambria Math" panose="02040503050406030204" pitchFamily="18" charset="0"/>
                          <a:ea typeface="Cambria Math" panose="02040503050406030204" pitchFamily="18" charset="0"/>
                        </a:rPr>
                        <m:t>:</m:t>
                      </m:r>
                      <m:r>
                        <m:rPr>
                          <m:sty m:val="p"/>
                        </m:rPr>
                        <a:rPr lang="en-US" sz="4000" b="0" i="0" smtClean="0">
                          <a:solidFill>
                            <a:schemeClr val="tx1"/>
                          </a:solidFill>
                          <a:latin typeface="Cambria Math" panose="02040503050406030204" pitchFamily="18" charset="0"/>
                          <a:ea typeface="Cambria Math" panose="02040503050406030204" pitchFamily="18" charset="0"/>
                        </a:rPr>
                        <m:t>domains</m:t>
                      </m:r>
                      <m:r>
                        <a:rPr lang="en-US" sz="4000" b="1" i="0" smtClean="0">
                          <a:solidFill>
                            <a:schemeClr val="tx1"/>
                          </a:solidFill>
                          <a:latin typeface="Cambria Math" panose="02040503050406030204" pitchFamily="18" charset="0"/>
                          <a:ea typeface="Cambria Math" panose="02040503050406030204" pitchFamily="18" charset="0"/>
                        </a:rPr>
                        <m:t>, </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𝐷</m:t>
                          </m:r>
                        </m:e>
                        <m:sub>
                          <m:r>
                            <a:rPr lang="en-US" sz="4000" b="0" i="1" smtClean="0">
                              <a:latin typeface="Cambria Math" panose="02040503050406030204" pitchFamily="18" charset="0"/>
                              <a:ea typeface="Cambria Math" panose="02040503050406030204" pitchFamily="18" charset="0"/>
                            </a:rPr>
                            <m:t>1</m:t>
                          </m:r>
                        </m:sub>
                      </m:sSub>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𝐷</m:t>
                          </m:r>
                        </m:e>
                        <m:sub>
                          <m:r>
                            <a:rPr lang="en-US" sz="4000" b="0" i="1" smtClean="0">
                              <a:latin typeface="Cambria Math" panose="02040503050406030204" pitchFamily="18" charset="0"/>
                              <a:ea typeface="Cambria Math" panose="02040503050406030204" pitchFamily="18" charset="0"/>
                            </a:rPr>
                            <m:t>2</m:t>
                          </m:r>
                        </m:sub>
                      </m:sSub>
                      <m:r>
                        <a:rPr lang="en-US" sz="4000" b="0" i="1" smtClean="0">
                          <a:latin typeface="Cambria Math" panose="02040503050406030204" pitchFamily="18" charset="0"/>
                          <a:ea typeface="Cambria Math" panose="02040503050406030204" pitchFamily="18" charset="0"/>
                        </a:rPr>
                        <m:t>≠∅</m:t>
                      </m:r>
                    </m:oMath>
                  </m:oMathPara>
                </a14:m>
                <a:endParaRPr lang="en-US" sz="400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1</m:t>
                          </m:r>
                        </m:sub>
                      </m:sSub>
                      <m:r>
                        <a:rPr lang="en-US" sz="4000" b="0" i="0" smtClean="0">
                          <a:solidFill>
                            <a:schemeClr val="tx1"/>
                          </a:solidFill>
                          <a:latin typeface="Cambria Math" panose="02040503050406030204" pitchFamily="18" charset="0"/>
                          <a:ea typeface="Cambria Math" panose="02040503050406030204" pitchFamily="18" charset="0"/>
                        </a:rPr>
                        <m:t>:</m:t>
                      </m:r>
                      <m:r>
                        <m:rPr>
                          <m:sty m:val="p"/>
                        </m:rPr>
                        <a:rPr lang="en-US" sz="4000" b="0" i="0" smtClean="0">
                          <a:solidFill>
                            <a:schemeClr val="tx1"/>
                          </a:solidFill>
                          <a:latin typeface="Cambria Math" panose="02040503050406030204" pitchFamily="18" charset="0"/>
                          <a:ea typeface="Cambria Math" panose="02040503050406030204" pitchFamily="18" charset="0"/>
                        </a:rPr>
                        <m:t>analytic</m:t>
                      </m:r>
                      <m:r>
                        <a:rPr lang="en-US" sz="4000" b="0" i="0" smtClean="0">
                          <a:solidFill>
                            <a:schemeClr val="tx1"/>
                          </a:solidFill>
                          <a:latin typeface="Cambria Math" panose="02040503050406030204" pitchFamily="18" charset="0"/>
                          <a:ea typeface="Cambria Math" panose="02040503050406030204" pitchFamily="18" charset="0"/>
                        </a:rPr>
                        <m:t> </m:t>
                      </m:r>
                      <m:r>
                        <m:rPr>
                          <m:sty m:val="p"/>
                        </m:rPr>
                        <a:rPr lang="en-US" sz="4000" b="0" i="0" smtClean="0">
                          <a:solidFill>
                            <a:schemeClr val="tx1"/>
                          </a:solidFill>
                          <a:latin typeface="Cambria Math" panose="02040503050406030204" pitchFamily="18" charset="0"/>
                          <a:ea typeface="Cambria Math" panose="02040503050406030204" pitchFamily="18" charset="0"/>
                        </a:rPr>
                        <m:t>on</m:t>
                      </m:r>
                      <m:r>
                        <a:rPr lang="en-US" sz="4000" b="0" i="0" smtClean="0">
                          <a:solidFill>
                            <a:schemeClr val="tx1"/>
                          </a:solidFill>
                          <a:latin typeface="Cambria Math" panose="02040503050406030204" pitchFamily="18" charset="0"/>
                          <a:ea typeface="Cambria Math" panose="02040503050406030204" pitchFamily="18" charset="0"/>
                        </a:rPr>
                        <m:t> </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0" smtClean="0">
                              <a:solidFill>
                                <a:schemeClr val="tx1"/>
                              </a:solidFill>
                              <a:latin typeface="Cambria Math" panose="02040503050406030204" pitchFamily="18" charset="0"/>
                              <a:ea typeface="Cambria Math" panose="02040503050406030204" pitchFamily="18" charset="0"/>
                            </a:rPr>
                            <m:t>1</m:t>
                          </m:r>
                        </m:sub>
                      </m:sSub>
                      <m:r>
                        <a:rPr lang="en-US" sz="4000" b="0" i="0" smtClean="0">
                          <a:solidFill>
                            <a:schemeClr val="tx1"/>
                          </a:solidFill>
                          <a:latin typeface="Cambria Math" panose="02040503050406030204" pitchFamily="18" charset="0"/>
                          <a:ea typeface="Cambria Math" panose="02040503050406030204" pitchFamily="18" charset="0"/>
                        </a:rPr>
                        <m:t>, </m:t>
                      </m:r>
                      <m:sSub>
                        <m:sSubPr>
                          <m:ctrlPr>
                            <a:rPr lang="en-US" sz="400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2</m:t>
                          </m:r>
                        </m:sub>
                      </m:sSub>
                      <m:r>
                        <a:rPr lang="en-US" sz="4000" b="0" i="0" smtClean="0">
                          <a:solidFill>
                            <a:schemeClr val="tx1"/>
                          </a:solidFill>
                          <a:latin typeface="Cambria Math" panose="02040503050406030204" pitchFamily="18" charset="0"/>
                          <a:ea typeface="Cambria Math" panose="02040503050406030204" pitchFamily="18" charset="0"/>
                        </a:rPr>
                        <m:t>:</m:t>
                      </m:r>
                      <m:r>
                        <m:rPr>
                          <m:sty m:val="p"/>
                        </m:rPr>
                        <a:rPr lang="en-US" sz="4000" b="0" i="0" smtClean="0">
                          <a:solidFill>
                            <a:schemeClr val="tx1"/>
                          </a:solidFill>
                          <a:latin typeface="Cambria Math" panose="02040503050406030204" pitchFamily="18" charset="0"/>
                          <a:ea typeface="Cambria Math" panose="02040503050406030204" pitchFamily="18" charset="0"/>
                        </a:rPr>
                        <m:t>analytic</m:t>
                      </m:r>
                      <m:r>
                        <a:rPr lang="en-US" sz="4000" b="0" i="0" smtClean="0">
                          <a:solidFill>
                            <a:schemeClr val="tx1"/>
                          </a:solidFill>
                          <a:latin typeface="Cambria Math" panose="02040503050406030204" pitchFamily="18" charset="0"/>
                          <a:ea typeface="Cambria Math" panose="02040503050406030204" pitchFamily="18" charset="0"/>
                        </a:rPr>
                        <m:t> </m:t>
                      </m:r>
                      <m:r>
                        <m:rPr>
                          <m:sty m:val="p"/>
                        </m:rPr>
                        <a:rPr lang="en-US" sz="4000" b="0" i="0" smtClean="0">
                          <a:solidFill>
                            <a:schemeClr val="tx1"/>
                          </a:solidFill>
                          <a:latin typeface="Cambria Math" panose="02040503050406030204" pitchFamily="18" charset="0"/>
                          <a:ea typeface="Cambria Math" panose="02040503050406030204" pitchFamily="18" charset="0"/>
                        </a:rPr>
                        <m:t>on</m:t>
                      </m:r>
                      <m:r>
                        <a:rPr lang="en-US" sz="4000" b="0" i="0" smtClean="0">
                          <a:solidFill>
                            <a:schemeClr val="tx1"/>
                          </a:solidFill>
                          <a:latin typeface="Cambria Math" panose="02040503050406030204" pitchFamily="18" charset="0"/>
                          <a:ea typeface="Cambria Math" panose="02040503050406030204" pitchFamily="18" charset="0"/>
                        </a:rPr>
                        <m:t> </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0" smtClean="0">
                              <a:solidFill>
                                <a:schemeClr val="tx1"/>
                              </a:solidFill>
                              <a:latin typeface="Cambria Math" panose="02040503050406030204" pitchFamily="18" charset="0"/>
                              <a:ea typeface="Cambria Math" panose="02040503050406030204" pitchFamily="18" charset="0"/>
                            </a:rPr>
                            <m:t>2</m:t>
                          </m:r>
                        </m:sub>
                      </m:sSub>
                    </m:oMath>
                  </m:oMathPara>
                </a14:m>
                <a:endParaRPr lang="en-US" sz="4000">
                  <a:solidFill>
                    <a:schemeClr val="tx1"/>
                  </a:solidFill>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1</m:t>
                          </m:r>
                        </m:sub>
                      </m:sSub>
                      <m:r>
                        <a:rPr lang="en-US" sz="4000" b="0" i="1" smtClean="0">
                          <a:solidFill>
                            <a:schemeClr val="tx1"/>
                          </a:solidFill>
                          <a:latin typeface="Cambria Math" panose="02040503050406030204" pitchFamily="18" charset="0"/>
                          <a:ea typeface="Cambria Math" panose="02040503050406030204" pitchFamily="18" charset="0"/>
                        </a:rPr>
                        <m:t>=</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2</m:t>
                          </m:r>
                        </m:sub>
                      </m:sSub>
                      <m:r>
                        <a:rPr lang="en-US" sz="4000" b="0" i="0" smtClean="0">
                          <a:solidFill>
                            <a:schemeClr val="tx1"/>
                          </a:solidFill>
                          <a:latin typeface="Cambria Math" panose="02040503050406030204" pitchFamily="18" charset="0"/>
                          <a:ea typeface="Cambria Math" panose="02040503050406030204" pitchFamily="18" charset="0"/>
                        </a:rPr>
                        <m:t> </m:t>
                      </m:r>
                      <m:r>
                        <m:rPr>
                          <m:sty m:val="p"/>
                        </m:rPr>
                        <a:rPr lang="en-US" sz="4000" b="0" i="0" smtClean="0">
                          <a:solidFill>
                            <a:schemeClr val="tx1"/>
                          </a:solidFill>
                          <a:latin typeface="Cambria Math" panose="02040503050406030204" pitchFamily="18" charset="0"/>
                          <a:ea typeface="Cambria Math" panose="02040503050406030204" pitchFamily="18" charset="0"/>
                        </a:rPr>
                        <m:t>on</m:t>
                      </m:r>
                      <m:r>
                        <a:rPr lang="en-US" sz="4000" b="0" i="0" smtClean="0">
                          <a:solidFill>
                            <a:schemeClr val="tx1"/>
                          </a:solidFill>
                          <a:latin typeface="Cambria Math" panose="02040503050406030204" pitchFamily="18" charset="0"/>
                          <a:ea typeface="Cambria Math" panose="02040503050406030204" pitchFamily="18" charset="0"/>
                        </a:rPr>
                        <m:t> </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1" smtClean="0">
                              <a:solidFill>
                                <a:schemeClr val="tx1"/>
                              </a:solidFill>
                              <a:latin typeface="Cambria Math" panose="02040503050406030204" pitchFamily="18" charset="0"/>
                              <a:ea typeface="Cambria Math" panose="02040503050406030204" pitchFamily="18" charset="0"/>
                            </a:rPr>
                            <m:t>1</m:t>
                          </m:r>
                        </m:sub>
                      </m:sSub>
                      <m:r>
                        <a:rPr lang="en-US" sz="4000" b="0" i="1" smtClean="0">
                          <a:solidFill>
                            <a:schemeClr val="tx1"/>
                          </a:solidFill>
                          <a:latin typeface="Cambria Math" panose="02040503050406030204" pitchFamily="18" charset="0"/>
                          <a:ea typeface="Cambria Math" panose="02040503050406030204" pitchFamily="18" charset="0"/>
                        </a:rPr>
                        <m:t>∩</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4000">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730036-A76A-F958-ABC5-185EF3C5090E}"/>
                  </a:ext>
                </a:extLst>
              </p:cNvPr>
              <p:cNvSpPr txBox="1">
                <a:spLocks noRot="1" noChangeAspect="1" noMove="1" noResize="1" noEditPoints="1" noAdjustHandles="1" noChangeArrowheads="1" noChangeShapeType="1" noTextEdit="1"/>
              </p:cNvSpPr>
              <p:nvPr/>
            </p:nvSpPr>
            <p:spPr>
              <a:xfrm>
                <a:off x="838200" y="1356592"/>
                <a:ext cx="10515600" cy="286232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AA48DB9-F985-B5A4-44FB-3BB3D7CEB9AE}"/>
                  </a:ext>
                </a:extLst>
              </p:cNvPr>
              <p:cNvSpPr txBox="1"/>
              <p:nvPr/>
            </p:nvSpPr>
            <p:spPr>
              <a:xfrm>
                <a:off x="838200" y="4501336"/>
                <a:ext cx="11110824" cy="1824795"/>
              </a:xfrm>
              <a:prstGeom prst="rect">
                <a:avLst/>
              </a:prstGeom>
              <a:noFill/>
            </p:spPr>
            <p:txBody>
              <a:bodyPr wrap="square">
                <a:spAutoFit/>
              </a:bodyPr>
              <a:lstStyle/>
              <a:p>
                <a:pPr>
                  <a:lnSpc>
                    <a:spcPct val="150000"/>
                  </a:lnSpc>
                </a:pPr>
                <a:r>
                  <a:rPr lang="en-US" sz="4000">
                    <a:latin typeface="Cambria Math" panose="02040503050406030204" pitchFamily="18" charset="0"/>
                    <a:ea typeface="Cambria Math" panose="02040503050406030204" pitchFamily="18" charset="0"/>
                  </a:rPr>
                  <a:t>Then, </a:t>
                </a:r>
                <a14:m>
                  <m:oMath xmlns:m="http://schemas.openxmlformats.org/officeDocument/2006/math">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𝑓</m:t>
                        </m:r>
                      </m:e>
                      <m:sub>
                        <m:r>
                          <a:rPr lang="en-US" sz="4000" b="0" i="1" smtClean="0">
                            <a:latin typeface="Cambria Math" panose="02040503050406030204" pitchFamily="18" charset="0"/>
                            <a:ea typeface="Cambria Math" panose="02040503050406030204" pitchFamily="18" charset="0"/>
                          </a:rPr>
                          <m:t>2</m:t>
                        </m:r>
                      </m:sub>
                    </m:sSub>
                  </m:oMath>
                </a14:m>
                <a:r>
                  <a:rPr lang="en-US" sz="4000">
                    <a:latin typeface="Cambria Math" panose="02040503050406030204" pitchFamily="18" charset="0"/>
                    <a:ea typeface="Cambria Math" panose="02040503050406030204" pitchFamily="18" charset="0"/>
                  </a:rPr>
                  <a:t> is called an </a:t>
                </a:r>
                <a:r>
                  <a:rPr lang="en-US" sz="4000" b="1">
                    <a:latin typeface="Cambria Math" panose="02040503050406030204" pitchFamily="18" charset="0"/>
                    <a:ea typeface="Cambria Math" panose="02040503050406030204" pitchFamily="18" charset="0"/>
                  </a:rPr>
                  <a:t>analytic continuation </a:t>
                </a:r>
                <a:r>
                  <a:rPr lang="en-US" sz="4000">
                    <a:latin typeface="Cambria Math" panose="02040503050406030204" pitchFamily="18" charset="0"/>
                    <a:ea typeface="Cambria Math" panose="02040503050406030204" pitchFamily="18" charset="0"/>
                  </a:rPr>
                  <a:t>of </a:t>
                </a:r>
                <a14:m>
                  <m:oMath xmlns:m="http://schemas.openxmlformats.org/officeDocument/2006/math">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𝑓</m:t>
                        </m:r>
                      </m:e>
                      <m:sub>
                        <m:r>
                          <a:rPr lang="en-US" sz="4000" b="0" i="1" smtClean="0">
                            <a:latin typeface="Cambria Math" panose="02040503050406030204" pitchFamily="18" charset="0"/>
                            <a:ea typeface="Cambria Math" panose="02040503050406030204" pitchFamily="18" charset="0"/>
                          </a:rPr>
                          <m:t>1</m:t>
                        </m:r>
                      </m:sub>
                    </m:sSub>
                  </m:oMath>
                </a14:m>
                <a:r>
                  <a:rPr lang="en-US" sz="4000">
                    <a:latin typeface="Cambria Math" panose="02040503050406030204" pitchFamily="18" charset="0"/>
                    <a:ea typeface="Cambria Math" panose="02040503050406030204" pitchFamily="18" charset="0"/>
                  </a:rPr>
                  <a:t> </a:t>
                </a:r>
              </a:p>
              <a:p>
                <a:pPr>
                  <a:lnSpc>
                    <a:spcPct val="150000"/>
                  </a:lnSpc>
                </a:pPr>
                <a:r>
                  <a:rPr lang="en-US" sz="4000">
                    <a:latin typeface="Cambria Math" panose="02040503050406030204" pitchFamily="18" charset="0"/>
                    <a:ea typeface="Cambria Math" panose="02040503050406030204" pitchFamily="18" charset="0"/>
                  </a:rPr>
                  <a:t>Extend </a:t>
                </a:r>
                <a14:m>
                  <m:oMath xmlns:m="http://schemas.openxmlformats.org/officeDocument/2006/math">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𝑓</m:t>
                        </m:r>
                      </m:e>
                      <m:sub>
                        <m:r>
                          <a:rPr lang="en-US" sz="4000" b="0" i="1" smtClean="0">
                            <a:latin typeface="Cambria Math" panose="02040503050406030204" pitchFamily="18" charset="0"/>
                            <a:ea typeface="Cambria Math" panose="02040503050406030204" pitchFamily="18" charset="0"/>
                          </a:rPr>
                          <m:t>1</m:t>
                        </m:r>
                      </m:sub>
                    </m:sSub>
                  </m:oMath>
                </a14:m>
                <a:r>
                  <a:rPr lang="en-US" sz="4000">
                    <a:latin typeface="Cambria Math" panose="02040503050406030204" pitchFamily="18" charset="0"/>
                    <a:ea typeface="Cambria Math" panose="02040503050406030204" pitchFamily="18" charset="0"/>
                  </a:rPr>
                  <a:t> to larger domain: </a:t>
                </a:r>
                <a14:m>
                  <m:oMath xmlns:m="http://schemas.openxmlformats.org/officeDocument/2006/math">
                    <m:sSub>
                      <m:sSubPr>
                        <m:ctrlPr>
                          <a:rPr lang="en-US" sz="4000" i="1" smtClean="0">
                            <a:latin typeface="Cambria Math" panose="02040503050406030204" pitchFamily="18" charset="0"/>
                            <a:ea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𝑓</m:t>
                        </m:r>
                      </m:e>
                      <m:sub>
                        <m:r>
                          <a:rPr lang="en-US" sz="4000" i="1">
                            <a:latin typeface="Cambria Math" panose="02040503050406030204" pitchFamily="18" charset="0"/>
                            <a:ea typeface="Cambria Math" panose="02040503050406030204" pitchFamily="18" charset="0"/>
                          </a:rPr>
                          <m:t>1</m:t>
                        </m:r>
                      </m:sub>
                    </m:sSub>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𝑓</m:t>
                        </m:r>
                      </m:e>
                      <m:sub>
                        <m:r>
                          <a:rPr lang="en-US" sz="4000" i="1">
                            <a:latin typeface="Cambria Math" panose="02040503050406030204" pitchFamily="18" charset="0"/>
                            <a:ea typeface="Cambria Math" panose="02040503050406030204" pitchFamily="18" charset="0"/>
                          </a:rPr>
                          <m:t>2</m:t>
                        </m:r>
                      </m:sub>
                    </m:sSub>
                    <m:r>
                      <a:rPr lang="en-US" sz="4000" i="1">
                        <a:latin typeface="Cambria Math" panose="02040503050406030204" pitchFamily="18" charset="0"/>
                        <a:ea typeface="Cambria Math" panose="02040503050406030204" pitchFamily="18" charset="0"/>
                      </a:rPr>
                      <m:t> ∀</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𝐷</m:t>
                        </m:r>
                      </m:e>
                      <m:sub>
                        <m:r>
                          <a:rPr lang="en-US" sz="4000" i="1">
                            <a:latin typeface="Cambria Math" panose="02040503050406030204" pitchFamily="18" charset="0"/>
                            <a:ea typeface="Cambria Math" panose="02040503050406030204" pitchFamily="18" charset="0"/>
                          </a:rPr>
                          <m:t>1</m:t>
                        </m:r>
                      </m:sub>
                    </m:sSub>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𝐷</m:t>
                        </m:r>
                      </m:e>
                      <m:sub>
                        <m:r>
                          <a:rPr lang="en-US" sz="4000" i="1">
                            <a:latin typeface="Cambria Math" panose="02040503050406030204" pitchFamily="18" charset="0"/>
                            <a:ea typeface="Cambria Math" panose="02040503050406030204" pitchFamily="18" charset="0"/>
                          </a:rPr>
                          <m:t>2</m:t>
                        </m:r>
                      </m:sub>
                    </m:sSub>
                  </m:oMath>
                </a14:m>
                <a:endParaRPr lang="en-US" sz="4000">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BAA48DB9-F985-B5A4-44FB-3BB3D7CEB9AE}"/>
                  </a:ext>
                </a:extLst>
              </p:cNvPr>
              <p:cNvSpPr txBox="1">
                <a:spLocks noRot="1" noChangeAspect="1" noMove="1" noResize="1" noEditPoints="1" noAdjustHandles="1" noChangeArrowheads="1" noChangeShapeType="1" noTextEdit="1"/>
              </p:cNvSpPr>
              <p:nvPr/>
            </p:nvSpPr>
            <p:spPr>
              <a:xfrm>
                <a:off x="838200" y="4501336"/>
                <a:ext cx="11110824" cy="1824795"/>
              </a:xfrm>
              <a:prstGeom prst="rect">
                <a:avLst/>
              </a:prstGeom>
              <a:blipFill>
                <a:blip r:embed="rId3"/>
                <a:stretch>
                  <a:fillRect l="-1976" b="-13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CBB97F5-AF5A-4997-1FC0-5843A9E27A90}"/>
              </a:ext>
            </a:extLst>
          </p:cNvPr>
          <p:cNvSpPr txBox="1"/>
          <p:nvPr/>
        </p:nvSpPr>
        <p:spPr>
          <a:xfrm>
            <a:off x="838200" y="1239955"/>
            <a:ext cx="11110824" cy="901465"/>
          </a:xfrm>
          <a:prstGeom prst="rect">
            <a:avLst/>
          </a:prstGeom>
          <a:noFill/>
        </p:spPr>
        <p:txBody>
          <a:bodyPr wrap="square">
            <a:spAutoFit/>
          </a:bodyPr>
          <a:lstStyle/>
          <a:p>
            <a:pPr>
              <a:lnSpc>
                <a:spcPct val="150000"/>
              </a:lnSpc>
            </a:pPr>
            <a:r>
              <a:rPr lang="en-US" sz="4000">
                <a:latin typeface="Cambria Math" panose="02040503050406030204" pitchFamily="18" charset="0"/>
                <a:ea typeface="Cambria Math" panose="02040503050406030204" pitchFamily="18" charset="0"/>
              </a:rPr>
              <a:t>If</a:t>
            </a:r>
          </a:p>
        </p:txBody>
      </p:sp>
    </p:spTree>
    <p:extLst>
      <p:ext uri="{BB962C8B-B14F-4D97-AF65-F5344CB8AC3E}">
        <p14:creationId xmlns:p14="http://schemas.microsoft.com/office/powerpoint/2010/main" val="7551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76690-0E00-8BD8-0B59-36EA6DD931F3}"/>
              </a:ext>
            </a:extLst>
          </p:cNvPr>
          <p:cNvSpPr>
            <a:spLocks noGrp="1"/>
          </p:cNvSpPr>
          <p:nvPr>
            <p:ph type="title"/>
          </p:nvPr>
        </p:nvSpPr>
        <p:spPr>
          <a:xfrm>
            <a:off x="838200" y="0"/>
            <a:ext cx="10515600" cy="1325563"/>
          </a:xfrm>
        </p:spPr>
        <p:txBody>
          <a:bodyPr/>
          <a:lstStyle/>
          <a:p>
            <a:r>
              <a:rPr lang="en-US" b="1">
                <a:latin typeface="Cambria Math" panose="02040503050406030204" pitchFamily="18" charset="0"/>
                <a:ea typeface="Cambria Math" panose="02040503050406030204" pitchFamily="18" charset="0"/>
              </a:rPr>
              <a:t>Example of Analytic Continuation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D4D8D1-89CE-CB16-BCF9-9412AAD607BF}"/>
                  </a:ext>
                </a:extLst>
              </p:cNvPr>
              <p:cNvSpPr txBox="1"/>
              <p:nvPr/>
            </p:nvSpPr>
            <p:spPr>
              <a:xfrm>
                <a:off x="838200" y="1181190"/>
                <a:ext cx="10280904" cy="56768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1</m:t>
                          </m:r>
                        </m:sub>
                      </m:sSub>
                      <m:d>
                        <m:dPr>
                          <m:ctrlPr>
                            <a:rPr lang="en-US" sz="4000" i="1">
                              <a:solidFill>
                                <a:schemeClr val="tx1"/>
                              </a:solidFill>
                              <a:latin typeface="Cambria Math" panose="02040503050406030204" pitchFamily="18" charset="0"/>
                              <a:ea typeface="Cambria Math" panose="02040503050406030204" pitchFamily="18" charset="0"/>
                            </a:rPr>
                          </m:ctrlPr>
                        </m:dPr>
                        <m:e>
                          <m:r>
                            <a:rPr lang="en-US" sz="4000" i="1">
                              <a:solidFill>
                                <a:schemeClr val="tx1"/>
                              </a:solidFill>
                              <a:latin typeface="Cambria Math" panose="02040503050406030204" pitchFamily="18" charset="0"/>
                              <a:ea typeface="Cambria Math" panose="02040503050406030204" pitchFamily="18" charset="0"/>
                            </a:rPr>
                            <m:t>𝑧</m:t>
                          </m:r>
                        </m:e>
                      </m:d>
                      <m:r>
                        <a:rPr lang="en-US" sz="4000" i="0">
                          <a:solidFill>
                            <a:schemeClr val="tx1"/>
                          </a:solidFill>
                          <a:latin typeface="Cambria Math" panose="02040503050406030204" pitchFamily="18" charset="0"/>
                          <a:ea typeface="Cambria Math" panose="02040503050406030204" pitchFamily="18" charset="0"/>
                        </a:rPr>
                        <m:t>=1+</m:t>
                      </m:r>
                      <m:r>
                        <a:rPr lang="en-US" sz="4000" i="1">
                          <a:solidFill>
                            <a:schemeClr val="tx1"/>
                          </a:solidFill>
                          <a:latin typeface="Cambria Math" panose="02040503050406030204" pitchFamily="18" charset="0"/>
                          <a:ea typeface="Cambria Math" panose="02040503050406030204" pitchFamily="18" charset="0"/>
                        </a:rPr>
                        <m:t>𝑧</m:t>
                      </m:r>
                      <m:r>
                        <a:rPr lang="en-US" sz="4000" i="0">
                          <a:solidFill>
                            <a:schemeClr val="tx1"/>
                          </a:solidFill>
                          <a:latin typeface="Cambria Math" panose="02040503050406030204" pitchFamily="18" charset="0"/>
                          <a:ea typeface="Cambria Math" panose="02040503050406030204" pitchFamily="18" charset="0"/>
                        </a:rPr>
                        <m:t>+</m:t>
                      </m:r>
                      <m:sSup>
                        <m:sSupPr>
                          <m:ctrlPr>
                            <a:rPr lang="en-US" sz="4000" i="1">
                              <a:solidFill>
                                <a:schemeClr val="tx1"/>
                              </a:solidFill>
                              <a:latin typeface="Cambria Math" panose="02040503050406030204" pitchFamily="18" charset="0"/>
                              <a:ea typeface="Cambria Math" panose="02040503050406030204" pitchFamily="18" charset="0"/>
                            </a:rPr>
                          </m:ctrlPr>
                        </m:sSupPr>
                        <m:e>
                          <m:r>
                            <a:rPr lang="en-US" sz="4000" i="1">
                              <a:solidFill>
                                <a:schemeClr val="tx1"/>
                              </a:solidFill>
                              <a:latin typeface="Cambria Math" panose="02040503050406030204" pitchFamily="18" charset="0"/>
                              <a:ea typeface="Cambria Math" panose="02040503050406030204" pitchFamily="18" charset="0"/>
                            </a:rPr>
                            <m:t>𝑧</m:t>
                          </m:r>
                        </m:e>
                        <m:sup>
                          <m:r>
                            <a:rPr lang="en-US" sz="4000" i="0">
                              <a:solidFill>
                                <a:schemeClr val="tx1"/>
                              </a:solidFill>
                              <a:latin typeface="Cambria Math" panose="02040503050406030204" pitchFamily="18" charset="0"/>
                              <a:ea typeface="Cambria Math" panose="02040503050406030204" pitchFamily="18" charset="0"/>
                            </a:rPr>
                            <m:t>2</m:t>
                          </m:r>
                        </m:sup>
                      </m:sSup>
                      <m:r>
                        <a:rPr lang="en-US" sz="4000" i="0">
                          <a:solidFill>
                            <a:schemeClr val="tx1"/>
                          </a:solidFill>
                          <a:latin typeface="Cambria Math" panose="02040503050406030204" pitchFamily="18" charset="0"/>
                          <a:ea typeface="Cambria Math" panose="02040503050406030204" pitchFamily="18" charset="0"/>
                        </a:rPr>
                        <m:t>+</m:t>
                      </m:r>
                      <m:sSup>
                        <m:sSupPr>
                          <m:ctrlPr>
                            <a:rPr lang="en-US" sz="4000" i="1">
                              <a:solidFill>
                                <a:schemeClr val="tx1"/>
                              </a:solidFill>
                              <a:latin typeface="Cambria Math" panose="02040503050406030204" pitchFamily="18" charset="0"/>
                              <a:ea typeface="Cambria Math" panose="02040503050406030204" pitchFamily="18" charset="0"/>
                            </a:rPr>
                          </m:ctrlPr>
                        </m:sSupPr>
                        <m:e>
                          <m:r>
                            <a:rPr lang="en-US" sz="4000" i="1">
                              <a:solidFill>
                                <a:schemeClr val="tx1"/>
                              </a:solidFill>
                              <a:latin typeface="Cambria Math" panose="02040503050406030204" pitchFamily="18" charset="0"/>
                              <a:ea typeface="Cambria Math" panose="02040503050406030204" pitchFamily="18" charset="0"/>
                            </a:rPr>
                            <m:t>𝑧</m:t>
                          </m:r>
                        </m:e>
                        <m:sup>
                          <m:r>
                            <a:rPr lang="en-US" sz="4000" i="0">
                              <a:solidFill>
                                <a:schemeClr val="tx1"/>
                              </a:solidFill>
                              <a:latin typeface="Cambria Math" panose="02040503050406030204" pitchFamily="18" charset="0"/>
                              <a:ea typeface="Cambria Math" panose="02040503050406030204" pitchFamily="18" charset="0"/>
                            </a:rPr>
                            <m:t>3</m:t>
                          </m:r>
                        </m:sup>
                      </m:sSup>
                      <m:r>
                        <a:rPr lang="en-US" sz="4000" i="0">
                          <a:solidFill>
                            <a:schemeClr val="tx1"/>
                          </a:solidFill>
                          <a:latin typeface="Cambria Math" panose="02040503050406030204" pitchFamily="18" charset="0"/>
                          <a:ea typeface="Cambria Math" panose="02040503050406030204" pitchFamily="18" charset="0"/>
                        </a:rPr>
                        <m:t>+…</m:t>
                      </m:r>
                    </m:oMath>
                  </m:oMathPara>
                </a14:m>
                <a:endParaRPr lang="en-US" sz="4000">
                  <a:solidFill>
                    <a:schemeClr val="tx1"/>
                  </a:solidFill>
                  <a:latin typeface="Cambria Math" panose="02040503050406030204" pitchFamily="18" charset="0"/>
                  <a:ea typeface="Cambria Math" panose="02040503050406030204" pitchFamily="18" charset="0"/>
                </a:endParaRPr>
              </a:p>
              <a:p>
                <a:pPr algn="ctr"/>
                <a:r>
                  <a:rPr lang="en-US" sz="4000">
                    <a:solidFill>
                      <a:schemeClr val="tx1"/>
                    </a:solidFill>
                    <a:latin typeface="Cambria Math" panose="02040503050406030204" pitchFamily="18" charset="0"/>
                    <a:ea typeface="Cambria Math" panose="02040503050406030204" pitchFamily="18" charset="0"/>
                  </a:rPr>
                  <a:t>Converges for </a:t>
                </a:r>
                <a14:m>
                  <m:oMath xmlns:m="http://schemas.openxmlformats.org/officeDocument/2006/math">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1" smtClean="0">
                            <a:solidFill>
                              <a:schemeClr val="tx1"/>
                            </a:solidFill>
                            <a:latin typeface="Cambria Math" panose="02040503050406030204" pitchFamily="18" charset="0"/>
                            <a:ea typeface="Cambria Math" panose="02040503050406030204" pitchFamily="18" charset="0"/>
                          </a:rPr>
                          <m:t>1</m:t>
                        </m:r>
                      </m:sub>
                    </m:sSub>
                    <m:r>
                      <a:rPr lang="en-US" sz="4000" b="0" i="0"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r>
                          <a:rPr lang="en-US" sz="4000" b="0" i="1" smtClean="0">
                            <a:solidFill>
                              <a:schemeClr val="tx1"/>
                            </a:solidFill>
                            <a:latin typeface="Cambria Math" panose="02040503050406030204" pitchFamily="18" charset="0"/>
                            <a:ea typeface="Cambria Math" panose="02040503050406030204" pitchFamily="18" charset="0"/>
                          </a:rPr>
                          <m:t>𝑧</m:t>
                        </m:r>
                        <m:r>
                          <a:rPr lang="en-US" sz="4000" b="0" i="1" smtClean="0">
                            <a:solidFill>
                              <a:schemeClr val="tx1"/>
                            </a:solidFill>
                            <a:latin typeface="Cambria Math" panose="02040503050406030204" pitchFamily="18" charset="0"/>
                            <a:ea typeface="Cambria Math" panose="02040503050406030204" pitchFamily="18" charset="0"/>
                          </a:rPr>
                          <m:t>∈</m:t>
                        </m:r>
                        <m:r>
                          <a:rPr lang="en-US" sz="4000" b="0" i="1" smtClean="0">
                            <a:solidFill>
                              <a:schemeClr val="tx1"/>
                            </a:solidFill>
                            <a:latin typeface="Cambria Math" panose="02040503050406030204" pitchFamily="18" charset="0"/>
                            <a:ea typeface="Cambria Math" panose="02040503050406030204" pitchFamily="18" charset="0"/>
                          </a:rPr>
                          <m:t>ℂ</m:t>
                        </m:r>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r>
                              <a:rPr lang="en-US" sz="4000" b="0" i="1" smtClean="0">
                                <a:solidFill>
                                  <a:schemeClr val="tx1"/>
                                </a:solidFill>
                                <a:latin typeface="Cambria Math" panose="02040503050406030204" pitchFamily="18" charset="0"/>
                                <a:ea typeface="Cambria Math" panose="02040503050406030204" pitchFamily="18" charset="0"/>
                              </a:rPr>
                              <m:t>𝑧</m:t>
                            </m:r>
                          </m:e>
                        </m:d>
                        <m:r>
                          <a:rPr lang="en-US" sz="4000" b="0" i="1" smtClean="0">
                            <a:solidFill>
                              <a:schemeClr val="tx1"/>
                            </a:solidFill>
                            <a:latin typeface="Cambria Math" panose="02040503050406030204" pitchFamily="18" charset="0"/>
                            <a:ea typeface="Cambria Math" panose="02040503050406030204" pitchFamily="18" charset="0"/>
                          </a:rPr>
                          <m:t>&lt;1</m:t>
                        </m:r>
                      </m:e>
                    </m:d>
                  </m:oMath>
                </a14:m>
                <a:endParaRPr lang="en-US" sz="4000">
                  <a:latin typeface="Cambria Math" panose="02040503050406030204" pitchFamily="18" charset="0"/>
                  <a:ea typeface="Cambria Math" panose="02040503050406030204" pitchFamily="18" charset="0"/>
                </a:endParaRPr>
              </a:p>
              <a:p>
                <a:pPr algn="ctr"/>
                <a:endParaRPr lang="en-US" sz="240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2</m:t>
                          </m:r>
                        </m:sub>
                      </m:sSub>
                      <m:d>
                        <m:dPr>
                          <m:ctrlPr>
                            <a:rPr lang="en-US" sz="4000" b="0" i="1" smtClean="0">
                              <a:solidFill>
                                <a:schemeClr val="tx1"/>
                              </a:solidFill>
                              <a:latin typeface="Cambria Math" panose="02040503050406030204" pitchFamily="18" charset="0"/>
                              <a:ea typeface="Cambria Math" panose="02040503050406030204" pitchFamily="18" charset="0"/>
                            </a:rPr>
                          </m:ctrlPr>
                        </m:dPr>
                        <m:e>
                          <m:r>
                            <a:rPr lang="en-US" sz="4000" b="0" i="1" smtClean="0">
                              <a:solidFill>
                                <a:schemeClr val="tx1"/>
                              </a:solidFill>
                              <a:latin typeface="Cambria Math" panose="02040503050406030204" pitchFamily="18" charset="0"/>
                              <a:ea typeface="Cambria Math" panose="02040503050406030204" pitchFamily="18" charset="0"/>
                            </a:rPr>
                            <m:t>𝑧</m:t>
                          </m:r>
                        </m:e>
                      </m:d>
                      <m:r>
                        <a:rPr lang="en-US" sz="4000" b="0" i="1" smtClean="0">
                          <a:solidFill>
                            <a:schemeClr val="tx1"/>
                          </a:solidFill>
                          <a:latin typeface="Cambria Math" panose="02040503050406030204" pitchFamily="18" charset="0"/>
                          <a:ea typeface="Cambria Math" panose="02040503050406030204" pitchFamily="18" charset="0"/>
                        </a:rPr>
                        <m:t>=</m:t>
                      </m:r>
                      <m:f>
                        <m:fPr>
                          <m:ctrlPr>
                            <a:rPr lang="en-US" sz="4000" b="0" i="1" smtClean="0">
                              <a:solidFill>
                                <a:schemeClr val="tx1"/>
                              </a:solidFill>
                              <a:latin typeface="Cambria Math" panose="02040503050406030204" pitchFamily="18" charset="0"/>
                              <a:ea typeface="Cambria Math" panose="02040503050406030204" pitchFamily="18" charset="0"/>
                            </a:rPr>
                          </m:ctrlPr>
                        </m:fPr>
                        <m:num>
                          <m:r>
                            <a:rPr lang="en-US" sz="4000" b="0" i="1" smtClean="0">
                              <a:solidFill>
                                <a:schemeClr val="tx1"/>
                              </a:solidFill>
                              <a:latin typeface="Cambria Math" panose="02040503050406030204" pitchFamily="18" charset="0"/>
                              <a:ea typeface="Cambria Math" panose="02040503050406030204" pitchFamily="18" charset="0"/>
                            </a:rPr>
                            <m:t>1</m:t>
                          </m:r>
                        </m:num>
                        <m:den>
                          <m:r>
                            <a:rPr lang="en-US" sz="4000" b="0" i="1" smtClean="0">
                              <a:solidFill>
                                <a:schemeClr val="tx1"/>
                              </a:solidFill>
                              <a:latin typeface="Cambria Math" panose="02040503050406030204" pitchFamily="18" charset="0"/>
                              <a:ea typeface="Cambria Math" panose="02040503050406030204" pitchFamily="18" charset="0"/>
                            </a:rPr>
                            <m:t>1−</m:t>
                          </m:r>
                          <m:r>
                            <a:rPr lang="en-US" sz="4000" b="0" i="1" smtClean="0">
                              <a:solidFill>
                                <a:schemeClr val="tx1"/>
                              </a:solidFill>
                              <a:latin typeface="Cambria Math" panose="02040503050406030204" pitchFamily="18" charset="0"/>
                              <a:ea typeface="Cambria Math" panose="02040503050406030204" pitchFamily="18" charset="0"/>
                            </a:rPr>
                            <m:t>𝑧</m:t>
                          </m:r>
                        </m:den>
                      </m:f>
                    </m:oMath>
                  </m:oMathPara>
                </a14:m>
                <a:endParaRPr lang="en-US" sz="4000">
                  <a:solidFill>
                    <a:schemeClr val="tx1"/>
                  </a:solidFill>
                  <a:latin typeface="Cambria Math" panose="02040503050406030204" pitchFamily="18" charset="0"/>
                  <a:ea typeface="Cambria Math" panose="02040503050406030204" pitchFamily="18" charset="0"/>
                </a:endParaRPr>
              </a:p>
              <a:p>
                <a:pPr algn="ctr"/>
                <a:r>
                  <a:rPr lang="en-US" sz="4000">
                    <a:latin typeface="Cambria Math" panose="02040503050406030204" pitchFamily="18" charset="0"/>
                    <a:ea typeface="Cambria Math" panose="02040503050406030204" pitchFamily="18" charset="0"/>
                  </a:rPr>
                  <a:t>Defined for </a:t>
                </a:r>
                <a14:m>
                  <m:oMath xmlns:m="http://schemas.openxmlformats.org/officeDocument/2006/math">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𝐷</m:t>
                        </m:r>
                      </m:e>
                      <m:sub>
                        <m:r>
                          <a:rPr lang="en-US" sz="4000" b="0" i="1" smtClean="0">
                            <a:latin typeface="Cambria Math" panose="02040503050406030204" pitchFamily="18" charset="0"/>
                            <a:ea typeface="Cambria Math" panose="02040503050406030204" pitchFamily="18" charset="0"/>
                          </a:rPr>
                          <m:t>2</m:t>
                        </m:r>
                      </m:sub>
                    </m:sSub>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𝑧</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ℂ</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𝑧</m:t>
                    </m:r>
                    <m:r>
                      <a:rPr lang="en-US" sz="4000" b="0" i="1" smtClean="0">
                        <a:latin typeface="Cambria Math" panose="02040503050406030204" pitchFamily="18" charset="0"/>
                        <a:ea typeface="Cambria Math" panose="02040503050406030204" pitchFamily="18" charset="0"/>
                      </a:rPr>
                      <m:t>≠1}</m:t>
                    </m:r>
                  </m:oMath>
                </a14:m>
                <a:endParaRPr lang="en-US" sz="400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1</m:t>
                          </m:r>
                        </m:sub>
                      </m:sSub>
                      <m:r>
                        <a:rPr lang="en-US" sz="4000" b="0" i="1" smtClean="0">
                          <a:solidFill>
                            <a:schemeClr val="tx1"/>
                          </a:solidFill>
                          <a:latin typeface="Cambria Math" panose="02040503050406030204" pitchFamily="18" charset="0"/>
                          <a:ea typeface="Cambria Math" panose="02040503050406030204" pitchFamily="18" charset="0"/>
                        </a:rPr>
                        <m:t>=</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2</m:t>
                          </m:r>
                        </m:sub>
                      </m:sSub>
                      <m:r>
                        <a:rPr lang="en-US" sz="4000" b="0" i="1" smtClean="0">
                          <a:solidFill>
                            <a:schemeClr val="tx1"/>
                          </a:solidFill>
                          <a:latin typeface="Cambria Math" panose="02040503050406030204" pitchFamily="18" charset="0"/>
                          <a:ea typeface="Cambria Math" panose="02040503050406030204" pitchFamily="18" charset="0"/>
                        </a:rPr>
                        <m:t> </m:t>
                      </m:r>
                      <m:r>
                        <m:rPr>
                          <m:sty m:val="p"/>
                        </m:rPr>
                        <a:rPr lang="en-US" sz="4000" b="0" i="0" smtClean="0">
                          <a:solidFill>
                            <a:schemeClr val="tx1"/>
                          </a:solidFill>
                          <a:latin typeface="Cambria Math" panose="02040503050406030204" pitchFamily="18" charset="0"/>
                          <a:ea typeface="Cambria Math" panose="02040503050406030204" pitchFamily="18" charset="0"/>
                        </a:rPr>
                        <m:t>on</m:t>
                      </m:r>
                      <m:r>
                        <a:rPr lang="en-US" sz="4000" b="0" i="0" smtClean="0">
                          <a:solidFill>
                            <a:schemeClr val="tx1"/>
                          </a:solidFill>
                          <a:latin typeface="Cambria Math" panose="02040503050406030204" pitchFamily="18" charset="0"/>
                          <a:ea typeface="Cambria Math" panose="02040503050406030204" pitchFamily="18" charset="0"/>
                        </a:rPr>
                        <m:t> </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1" smtClean="0">
                              <a:solidFill>
                                <a:schemeClr val="tx1"/>
                              </a:solidFill>
                              <a:latin typeface="Cambria Math" panose="02040503050406030204" pitchFamily="18" charset="0"/>
                              <a:ea typeface="Cambria Math" panose="02040503050406030204" pitchFamily="18" charset="0"/>
                            </a:rPr>
                            <m:t>1</m:t>
                          </m:r>
                        </m:sub>
                      </m:sSub>
                      <m:r>
                        <a:rPr lang="en-US" sz="4000" b="0" i="1" smtClean="0">
                          <a:solidFill>
                            <a:schemeClr val="tx1"/>
                          </a:solidFill>
                          <a:latin typeface="Cambria Math" panose="02040503050406030204" pitchFamily="18" charset="0"/>
                          <a:ea typeface="Cambria Math" panose="02040503050406030204" pitchFamily="18" charset="0"/>
                        </a:rPr>
                        <m:t>∩</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4000" i="1">
                  <a:solidFill>
                    <a:schemeClr val="tx1"/>
                  </a:solidFill>
                  <a:latin typeface="Cambria Math" panose="02040503050406030204" pitchFamily="18" charset="0"/>
                  <a:ea typeface="Cambria Math" panose="02040503050406030204" pitchFamily="18" charset="0"/>
                </a:endParaRPr>
              </a:p>
              <a:p>
                <a:pPr algn="ctr"/>
                <a:endParaRPr lang="en-US" sz="2400" i="1">
                  <a:solidFill>
                    <a:schemeClr val="tx1"/>
                  </a:solidFill>
                  <a:latin typeface="Cambria Math" panose="02040503050406030204" pitchFamily="18" charset="0"/>
                  <a:ea typeface="Cambria Math" panose="02040503050406030204" pitchFamily="18" charset="0"/>
                </a:endParaRPr>
              </a:p>
              <a:p>
                <a:pPr algn="ctr"/>
                <a14:m>
                  <m:oMath xmlns:m="http://schemas.openxmlformats.org/officeDocument/2006/math">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2</m:t>
                        </m:r>
                      </m:sub>
                    </m:sSub>
                  </m:oMath>
                </a14:m>
                <a:r>
                  <a:rPr lang="en-US" sz="4000" i="1">
                    <a:solidFill>
                      <a:schemeClr val="tx1"/>
                    </a:solidFill>
                    <a:latin typeface="Cambria Math" panose="02040503050406030204" pitchFamily="18" charset="0"/>
                    <a:ea typeface="Cambria Math" panose="02040503050406030204" pitchFamily="18" charset="0"/>
                  </a:rPr>
                  <a:t> </a:t>
                </a:r>
                <a:r>
                  <a:rPr lang="en-US" sz="4000">
                    <a:solidFill>
                      <a:schemeClr val="tx1"/>
                    </a:solidFill>
                    <a:latin typeface="Cambria Math" panose="02040503050406030204" pitchFamily="18" charset="0"/>
                    <a:ea typeface="Cambria Math" panose="02040503050406030204" pitchFamily="18" charset="0"/>
                  </a:rPr>
                  <a:t>analytic continuation of </a:t>
                </a:r>
                <a14:m>
                  <m:oMath xmlns:m="http://schemas.openxmlformats.org/officeDocument/2006/math">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1</m:t>
                        </m:r>
                      </m:sub>
                    </m:sSub>
                  </m:oMath>
                </a14:m>
                <a:endParaRPr lang="en-US" sz="4000" i="1">
                  <a:solidFill>
                    <a:schemeClr val="tx1"/>
                  </a:solidFill>
                  <a:latin typeface="Cambria Math" panose="02040503050406030204" pitchFamily="18" charset="0"/>
                  <a:ea typeface="Cambria Math" panose="02040503050406030204" pitchFamily="18" charset="0"/>
                </a:endParaRPr>
              </a:p>
              <a:p>
                <a:pPr algn="ctr"/>
                <a:r>
                  <a:rPr lang="en-US" sz="4000">
                    <a:solidFill>
                      <a:schemeClr val="tx1"/>
                    </a:solidFill>
                    <a:latin typeface="Cambria Math" panose="02040503050406030204" pitchFamily="18" charset="0"/>
                    <a:ea typeface="Cambria Math" panose="02040503050406030204" pitchFamily="18" charset="0"/>
                  </a:rPr>
                  <a:t>Define</a:t>
                </a:r>
                <a:r>
                  <a:rPr lang="en-US" sz="40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1</m:t>
                        </m:r>
                      </m:sub>
                    </m:sSub>
                    <m:r>
                      <a:rPr lang="en-US" sz="4000" b="0" i="1" smtClean="0">
                        <a:solidFill>
                          <a:schemeClr val="tx1"/>
                        </a:solidFill>
                        <a:latin typeface="Cambria Math" panose="02040503050406030204" pitchFamily="18" charset="0"/>
                        <a:ea typeface="Cambria Math" panose="02040503050406030204" pitchFamily="18" charset="0"/>
                      </a:rPr>
                      <m:t>=</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𝑓</m:t>
                        </m:r>
                      </m:e>
                      <m:sub>
                        <m:r>
                          <a:rPr lang="en-US" sz="4000" b="0" i="1" smtClean="0">
                            <a:solidFill>
                              <a:schemeClr val="tx1"/>
                            </a:solidFill>
                            <a:latin typeface="Cambria Math" panose="02040503050406030204" pitchFamily="18" charset="0"/>
                            <a:ea typeface="Cambria Math" panose="02040503050406030204" pitchFamily="18" charset="0"/>
                          </a:rPr>
                          <m:t>2</m:t>
                        </m:r>
                      </m:sub>
                    </m:sSub>
                    <m:r>
                      <a:rPr lang="en-US" sz="4000" b="0" i="1" smtClean="0">
                        <a:solidFill>
                          <a:schemeClr val="tx1"/>
                        </a:solidFill>
                        <a:latin typeface="Cambria Math" panose="02040503050406030204" pitchFamily="18" charset="0"/>
                        <a:ea typeface="Cambria Math" panose="02040503050406030204" pitchFamily="18" charset="0"/>
                      </a:rPr>
                      <m:t> ∀</m:t>
                    </m:r>
                    <m:r>
                      <a:rPr lang="en-US" sz="4000" b="0" i="1" smtClean="0">
                        <a:solidFill>
                          <a:schemeClr val="tx1"/>
                        </a:solidFill>
                        <a:latin typeface="Cambria Math" panose="02040503050406030204" pitchFamily="18" charset="0"/>
                        <a:ea typeface="Cambria Math" panose="02040503050406030204" pitchFamily="18" charset="0"/>
                      </a:rPr>
                      <m:t>𝑧</m:t>
                    </m:r>
                    <m:r>
                      <a:rPr lang="en-US" sz="4000" b="0" i="1" smtClean="0">
                        <a:solidFill>
                          <a:schemeClr val="tx1"/>
                        </a:solidFill>
                        <a:latin typeface="Cambria Math" panose="02040503050406030204" pitchFamily="18" charset="0"/>
                        <a:ea typeface="Cambria Math" panose="02040503050406030204" pitchFamily="18" charset="0"/>
                      </a:rPr>
                      <m:t>∈</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1" smtClean="0">
                            <a:solidFill>
                              <a:schemeClr val="tx1"/>
                            </a:solidFill>
                            <a:latin typeface="Cambria Math" panose="02040503050406030204" pitchFamily="18" charset="0"/>
                            <a:ea typeface="Cambria Math" panose="02040503050406030204" pitchFamily="18" charset="0"/>
                          </a:rPr>
                          <m:t>1</m:t>
                        </m:r>
                      </m:sub>
                    </m:sSub>
                    <m:r>
                      <a:rPr lang="en-US" sz="4000" b="0" i="1" smtClean="0">
                        <a:solidFill>
                          <a:schemeClr val="tx1"/>
                        </a:solidFill>
                        <a:latin typeface="Cambria Math" panose="02040503050406030204" pitchFamily="18" charset="0"/>
                        <a:ea typeface="Cambria Math" panose="02040503050406030204" pitchFamily="18" charset="0"/>
                      </a:rPr>
                      <m:t>∪</m:t>
                    </m:r>
                    <m:sSub>
                      <m:sSubPr>
                        <m:ctrlPr>
                          <a:rPr lang="en-US" sz="4000" b="0" i="1" smtClean="0">
                            <a:solidFill>
                              <a:schemeClr val="tx1"/>
                            </a:solidFill>
                            <a:latin typeface="Cambria Math" panose="02040503050406030204" pitchFamily="18" charset="0"/>
                            <a:ea typeface="Cambria Math" panose="02040503050406030204" pitchFamily="18" charset="0"/>
                          </a:rPr>
                        </m:ctrlPr>
                      </m:sSubPr>
                      <m:e>
                        <m:r>
                          <a:rPr lang="en-US" sz="4000" b="0" i="1" smtClean="0">
                            <a:solidFill>
                              <a:schemeClr val="tx1"/>
                            </a:solidFill>
                            <a:latin typeface="Cambria Math" panose="02040503050406030204" pitchFamily="18" charset="0"/>
                            <a:ea typeface="Cambria Math" panose="02040503050406030204" pitchFamily="18" charset="0"/>
                          </a:rPr>
                          <m:t>𝐷</m:t>
                        </m:r>
                      </m:e>
                      <m:sub>
                        <m:r>
                          <a:rPr lang="en-US" sz="4000" b="0" i="1" smtClean="0">
                            <a:solidFill>
                              <a:schemeClr val="tx1"/>
                            </a:solidFill>
                            <a:latin typeface="Cambria Math" panose="02040503050406030204" pitchFamily="18" charset="0"/>
                            <a:ea typeface="Cambria Math" panose="02040503050406030204" pitchFamily="18" charset="0"/>
                          </a:rPr>
                          <m:t>2</m:t>
                        </m:r>
                      </m:sub>
                    </m:sSub>
                  </m:oMath>
                </a14:m>
                <a:endParaRPr lang="en-US" sz="4000" i="1">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5D4D8D1-89CE-CB16-BCF9-9412AAD607BF}"/>
                  </a:ext>
                </a:extLst>
              </p:cNvPr>
              <p:cNvSpPr txBox="1">
                <a:spLocks noRot="1" noChangeAspect="1" noMove="1" noResize="1" noEditPoints="1" noAdjustHandles="1" noChangeArrowheads="1" noChangeShapeType="1" noTextEdit="1"/>
              </p:cNvSpPr>
              <p:nvPr/>
            </p:nvSpPr>
            <p:spPr>
              <a:xfrm>
                <a:off x="838200" y="1181190"/>
                <a:ext cx="10280904" cy="5676810"/>
              </a:xfrm>
              <a:prstGeom prst="rect">
                <a:avLst/>
              </a:prstGeom>
              <a:blipFill>
                <a:blip r:embed="rId2"/>
                <a:stretch>
                  <a:fillRect b="-3652"/>
                </a:stretch>
              </a:blipFill>
            </p:spPr>
            <p:txBody>
              <a:bodyPr/>
              <a:lstStyle/>
              <a:p>
                <a:r>
                  <a:rPr lang="en-US">
                    <a:noFill/>
                  </a:rPr>
                  <a:t> </a:t>
                </a:r>
              </a:p>
            </p:txBody>
          </p:sp>
        </mc:Fallback>
      </mc:AlternateContent>
    </p:spTree>
    <p:extLst>
      <p:ext uri="{BB962C8B-B14F-4D97-AF65-F5344CB8AC3E}">
        <p14:creationId xmlns:p14="http://schemas.microsoft.com/office/powerpoint/2010/main" val="395716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D508-1D0A-6FA7-262F-7C1810FA2FB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B54157-C233-C632-2370-461FF17246BC}"/>
                  </a:ext>
                </a:extLst>
              </p:cNvPr>
              <p:cNvSpPr>
                <a:spLocks noGrp="1"/>
              </p:cNvSpPr>
              <p:nvPr>
                <p:ph type="title"/>
              </p:nvPr>
            </p:nvSpPr>
            <p:spPr>
              <a:xfrm>
                <a:off x="838200" y="0"/>
                <a:ext cx="10515600" cy="1325563"/>
              </a:xfrm>
            </p:spPr>
            <p:txBody>
              <a:bodyPr/>
              <a:lstStyle/>
              <a:p>
                <a:r>
                  <a:rPr lang="en-US" b="1">
                    <a:latin typeface="Cambria Math" panose="02040503050406030204" pitchFamily="18" charset="0"/>
                    <a:ea typeface="Cambria Math" panose="02040503050406030204" pitchFamily="18" charset="0"/>
                  </a:rPr>
                  <a:t>Analytic Continuation of </a:t>
                </a:r>
                <a14:m>
                  <m:oMath xmlns:m="http://schemas.openxmlformats.org/officeDocument/2006/math">
                    <m:r>
                      <a:rPr lang="en-US" b="1" i="1" smtClean="0">
                        <a:latin typeface="Cambria Math" panose="02040503050406030204" pitchFamily="18" charset="0"/>
                        <a:ea typeface="Cambria Math" panose="02040503050406030204" pitchFamily="18" charset="0"/>
                      </a:rPr>
                      <m:t>𝜻</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𝒔</m:t>
                    </m:r>
                    <m:r>
                      <a:rPr lang="en-US" b="1" i="1" smtClean="0">
                        <a:latin typeface="Cambria Math" panose="02040503050406030204" pitchFamily="18" charset="0"/>
                        <a:ea typeface="Cambria Math" panose="02040503050406030204" pitchFamily="18" charset="0"/>
                      </a:rPr>
                      <m:t>)</m:t>
                    </m:r>
                  </m:oMath>
                </a14:m>
                <a:endParaRPr lang="en-US" b="1">
                  <a:latin typeface="Cambria Math" panose="02040503050406030204" pitchFamily="18" charset="0"/>
                  <a:ea typeface="Cambria Math" panose="02040503050406030204" pitchFamily="18" charset="0"/>
                </a:endParaRPr>
              </a:p>
            </p:txBody>
          </p:sp>
        </mc:Choice>
        <mc:Fallback xmlns="">
          <p:sp>
            <p:nvSpPr>
              <p:cNvPr id="2" name="Title 1">
                <a:extLst>
                  <a:ext uri="{FF2B5EF4-FFF2-40B4-BE49-F238E27FC236}">
                    <a16:creationId xmlns:a16="http://schemas.microsoft.com/office/drawing/2014/main" id="{11B54157-C233-C632-2370-461FF17246BC}"/>
                  </a:ext>
                </a:extLst>
              </p:cNvPr>
              <p:cNvSpPr>
                <a:spLocks noGrp="1" noRot="1" noChangeAspect="1" noMove="1" noResize="1" noEditPoints="1" noAdjustHandles="1" noChangeArrowheads="1" noChangeShapeType="1" noTextEdit="1"/>
              </p:cNvSpPr>
              <p:nvPr>
                <p:ph type="title"/>
              </p:nvPr>
            </p:nvSpPr>
            <p:spPr>
              <a:xfrm>
                <a:off x="838200" y="0"/>
                <a:ext cx="10515600" cy="1325563"/>
              </a:xfrm>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4A4BD7A5-15A1-0952-F13F-297103BB731E}"/>
                  </a:ext>
                </a:extLst>
              </p:cNvPr>
              <p:cNvSpPr txBox="1">
                <a:spLocks/>
              </p:cNvSpPr>
              <p:nvPr/>
            </p:nvSpPr>
            <p:spPr>
              <a:xfrm>
                <a:off x="838200" y="1325563"/>
                <a:ext cx="10515600" cy="51233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𝑍</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nary>
                        <m:naryPr>
                          <m:chr m:val="∑"/>
                          <m:ctrlPr>
                            <a:rPr lang="en-US" sz="4000" i="1">
                              <a:latin typeface="Cambria Math" panose="02040503050406030204" pitchFamily="18" charset="0"/>
                              <a:ea typeface="Cambria Math" panose="02040503050406030204" pitchFamily="18" charset="0"/>
                            </a:rPr>
                          </m:ctrlPr>
                        </m:naryPr>
                        <m:sub>
                          <m:r>
                            <m:rPr>
                              <m:brk m:alnAt="23"/>
                            </m:rPr>
                            <a:rPr lang="en-US" sz="4000" i="1">
                              <a:latin typeface="Cambria Math" panose="02040503050406030204" pitchFamily="18" charset="0"/>
                              <a:ea typeface="Cambria Math" panose="02040503050406030204" pitchFamily="18" charset="0"/>
                            </a:rPr>
                            <m:t>𝑛</m:t>
                          </m:r>
                          <m:r>
                            <a:rPr lang="en-US" sz="4000" i="1">
                              <a:latin typeface="Cambria Math" panose="02040503050406030204" pitchFamily="18" charset="0"/>
                              <a:ea typeface="Cambria Math" panose="02040503050406030204" pitchFamily="18" charset="0"/>
                            </a:rPr>
                            <m:t>=1</m:t>
                          </m:r>
                        </m:sub>
                        <m:sup>
                          <m:r>
                            <a:rPr lang="en-US" sz="4000" i="1">
                              <a:latin typeface="Cambria Math" panose="02040503050406030204" pitchFamily="18" charset="0"/>
                              <a:ea typeface="Cambria Math" panose="02040503050406030204" pitchFamily="18" charset="0"/>
                            </a:rPr>
                            <m:t>∞</m:t>
                          </m:r>
                        </m:sup>
                        <m:e>
                          <m:f>
                            <m:fPr>
                              <m:ctrlPr>
                                <a:rPr lang="en-US" sz="4000" i="1">
                                  <a:latin typeface="Cambria Math" panose="02040503050406030204" pitchFamily="18" charset="0"/>
                                  <a:ea typeface="Cambria Math" panose="02040503050406030204" pitchFamily="18" charset="0"/>
                                </a:rPr>
                              </m:ctrlPr>
                            </m:fPr>
                            <m:num>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−1</m:t>
                                      </m:r>
                                    </m:e>
                                  </m:d>
                                </m:e>
                                <m:sup>
                                  <m:r>
                                    <a:rPr lang="en-US" sz="4000" i="1">
                                      <a:latin typeface="Cambria Math" panose="02040503050406030204" pitchFamily="18" charset="0"/>
                                      <a:ea typeface="Cambria Math" panose="02040503050406030204" pitchFamily="18" charset="0"/>
                                    </a:rPr>
                                    <m:t>𝑛</m:t>
                                  </m:r>
                                  <m:r>
                                    <a:rPr lang="en-US" sz="4000" i="1">
                                      <a:latin typeface="Cambria Math" panose="02040503050406030204" pitchFamily="18" charset="0"/>
                                      <a:ea typeface="Cambria Math" panose="02040503050406030204" pitchFamily="18" charset="0"/>
                                    </a:rPr>
                                    <m:t>+1</m:t>
                                  </m:r>
                                </m:sup>
                              </m:sSup>
                            </m:num>
                            <m:den>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𝑛</m:t>
                                  </m:r>
                                </m:e>
                                <m:sup>
                                  <m:r>
                                    <a:rPr lang="en-US" sz="4000" i="1">
                                      <a:latin typeface="Cambria Math" panose="02040503050406030204" pitchFamily="18" charset="0"/>
                                      <a:ea typeface="Cambria Math" panose="02040503050406030204" pitchFamily="18" charset="0"/>
                                    </a:rPr>
                                    <m:t>𝑠</m:t>
                                  </m:r>
                                </m:sup>
                              </m:sSup>
                            </m:den>
                          </m:f>
                        </m:e>
                      </m:nary>
                      <m:r>
                        <a:rPr lang="en-US" sz="4000" b="0" i="1" smtClean="0">
                          <a:latin typeface="Cambria Math" panose="02040503050406030204" pitchFamily="18" charset="0"/>
                          <a:ea typeface="Cambria Math" panose="02040503050406030204" pitchFamily="18" charset="0"/>
                        </a:rPr>
                        <m:t>=1−</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3</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4</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oMath>
                  </m:oMathPara>
                </a14:m>
                <a:endParaRPr lang="en-US" sz="4000" b="0" i="1">
                  <a:latin typeface="Cambria Math" panose="02040503050406030204" pitchFamily="18" charset="0"/>
                  <a:ea typeface="Cambria Math" panose="02040503050406030204" pitchFamily="18" charset="0"/>
                </a:endParaRPr>
              </a:p>
              <a:p>
                <a:pPr algn="ctr"/>
                <a:endParaRPr lang="en-US" sz="4000" b="0" i="1">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𝑍</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𝑠</m:t>
                          </m:r>
                          <m:r>
                            <a:rPr lang="en-US" sz="4000" b="0" i="1" smtClean="0">
                              <a:latin typeface="Cambria Math" panose="02040503050406030204" pitchFamily="18" charset="0"/>
                              <a:ea typeface="Cambria Math" panose="02040503050406030204" pitchFamily="18" charset="0"/>
                            </a:rPr>
                            <m:t>)</m:t>
                          </m:r>
                        </m:num>
                        <m:den>
                          <m:r>
                            <a:rPr lang="en-US" sz="4000" b="0" i="1" smtClean="0">
                              <a:latin typeface="Cambria Math" panose="02040503050406030204" pitchFamily="18" charset="0"/>
                              <a:ea typeface="Cambria Math" panose="02040503050406030204" pitchFamily="18" charset="0"/>
                            </a:rPr>
                            <m:t>1−</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𝑠</m:t>
                              </m:r>
                            </m:sup>
                          </m:sSup>
                        </m:den>
                      </m:f>
                    </m:oMath>
                  </m:oMathPara>
                </a14:m>
                <a:endParaRPr lang="en-US" sz="4000">
                  <a:latin typeface="Cambria Math" panose="02040503050406030204" pitchFamily="18" charset="0"/>
                  <a:ea typeface="Cambria Math" panose="02040503050406030204" pitchFamily="18" charset="0"/>
                </a:endParaRPr>
              </a:p>
              <a:p>
                <a:pPr algn="ctr"/>
                <a:endParaRPr lang="en-US" sz="4000">
                  <a:latin typeface="Cambria Math" panose="02040503050406030204" pitchFamily="18" charset="0"/>
                  <a:ea typeface="Cambria Math" panose="02040503050406030204" pitchFamily="18" charset="0"/>
                </a:endParaRPr>
              </a:p>
              <a:p>
                <a:pPr algn="ctr"/>
                <a:r>
                  <a:rPr lang="en-US" sz="4000">
                    <a:latin typeface="Cambria Math" panose="02040503050406030204" pitchFamily="18" charset="0"/>
                    <a:ea typeface="Cambria Math" panose="02040503050406030204" pitchFamily="18" charset="0"/>
                  </a:rPr>
                  <a:t>analytic continuation of </a:t>
                </a:r>
                <a14:m>
                  <m:oMath xmlns:m="http://schemas.openxmlformats.org/officeDocument/2006/math">
                    <m:r>
                      <a:rPr lang="en-US" sz="4000" b="0" i="1" smtClean="0">
                        <a:latin typeface="Cambria Math" panose="02040503050406030204" pitchFamily="18" charset="0"/>
                        <a:ea typeface="Cambria Math" panose="02040503050406030204" pitchFamily="18" charset="0"/>
                      </a:rPr>
                      <m:t>𝜁</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𝑠</m:t>
                    </m:r>
                    <m:r>
                      <a:rPr lang="en-US" sz="4000" b="0" i="1" smtClean="0">
                        <a:latin typeface="Cambria Math" panose="02040503050406030204" pitchFamily="18" charset="0"/>
                        <a:ea typeface="Cambria Math" panose="02040503050406030204" pitchFamily="18" charset="0"/>
                      </a:rPr>
                      <m:t>)</m:t>
                    </m:r>
                  </m:oMath>
                </a14:m>
                <a:r>
                  <a:rPr lang="en-US" sz="4000">
                    <a:latin typeface="Cambria Math" panose="02040503050406030204" pitchFamily="18" charset="0"/>
                    <a:ea typeface="Cambria Math" panose="02040503050406030204" pitchFamily="18" charset="0"/>
                  </a:rPr>
                  <a:t> to </a:t>
                </a:r>
                <a:endParaRPr lang="en-US" sz="4000" b="0" i="1">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ℂ</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𝑅𝑒</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&gt;0∧</m:t>
                          </m:r>
                          <m:r>
                            <a:rPr lang="en-US" sz="4000" b="0" i="1" smtClean="0">
                              <a:latin typeface="Cambria Math" panose="02040503050406030204" pitchFamily="18" charset="0"/>
                              <a:ea typeface="Cambria Math" panose="02040503050406030204" pitchFamily="18" charset="0"/>
                            </a:rPr>
                            <m:t>𝑠</m:t>
                          </m:r>
                          <m:r>
                            <a:rPr lang="en-US" sz="4000" b="0" i="1" smtClean="0">
                              <a:latin typeface="Cambria Math" panose="02040503050406030204" pitchFamily="18" charset="0"/>
                              <a:ea typeface="Cambria Math" panose="02040503050406030204" pitchFamily="18" charset="0"/>
                            </a:rPr>
                            <m:t>≠1</m:t>
                          </m:r>
                        </m:e>
                      </m:d>
                    </m:oMath>
                  </m:oMathPara>
                </a14:m>
                <a:endParaRPr lang="en-US" sz="4000">
                  <a:latin typeface="Cambria Math" panose="02040503050406030204" pitchFamily="18" charset="0"/>
                  <a:ea typeface="Cambria Math" panose="02040503050406030204" pitchFamily="18" charset="0"/>
                </a:endParaRPr>
              </a:p>
            </p:txBody>
          </p:sp>
        </mc:Choice>
        <mc:Fallback xmlns="">
          <p:sp>
            <p:nvSpPr>
              <p:cNvPr id="3" name="Title 1">
                <a:extLst>
                  <a:ext uri="{FF2B5EF4-FFF2-40B4-BE49-F238E27FC236}">
                    <a16:creationId xmlns:a16="http://schemas.microsoft.com/office/drawing/2014/main" id="{4A4BD7A5-15A1-0952-F13F-297103BB731E}"/>
                  </a:ext>
                </a:extLst>
              </p:cNvPr>
              <p:cNvSpPr txBox="1">
                <a:spLocks noRot="1" noChangeAspect="1" noMove="1" noResize="1" noEditPoints="1" noAdjustHandles="1" noChangeArrowheads="1" noChangeShapeType="1" noTextEdit="1"/>
              </p:cNvSpPr>
              <p:nvPr/>
            </p:nvSpPr>
            <p:spPr>
              <a:xfrm>
                <a:off x="838200" y="1325563"/>
                <a:ext cx="10515600" cy="512336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013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7A986-D8DA-9595-F45C-4CFA184E21A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050ECFFA-1DA9-F98B-1A94-E1E0C7B5935F}"/>
                  </a:ext>
                </a:extLst>
              </p:cNvPr>
              <p:cNvSpPr txBox="1">
                <a:spLocks/>
              </p:cNvSpPr>
              <p:nvPr/>
            </p:nvSpPr>
            <p:spPr>
              <a:xfrm>
                <a:off x="-142374" y="1104782"/>
                <a:ext cx="12476747" cy="5046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25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=1+</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3</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4</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oMath>
                  </m:oMathPara>
                </a14:m>
                <a:endParaRPr lang="en-US" sz="4000" b="0" i="1">
                  <a:latin typeface="Cambria Math" panose="02040503050406030204" pitchFamily="18" charset="0"/>
                  <a:ea typeface="Cambria Math" panose="02040503050406030204" pitchFamily="18" charset="0"/>
                </a:endParaRPr>
              </a:p>
              <a:p>
                <a:pPr algn="ctr">
                  <a:lnSpc>
                    <a:spcPts val="125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=1+</m:t>
                      </m:r>
                      <m:d>
                        <m:dPr>
                          <m:ctrlPr>
                            <a:rPr lang="en-US" sz="4000" b="0" i="1" smtClean="0">
                              <a:latin typeface="Cambria Math" panose="02040503050406030204" pitchFamily="18" charset="0"/>
                              <a:ea typeface="Cambria Math" panose="02040503050406030204" pitchFamily="18" charset="0"/>
                            </a:rPr>
                          </m:ctrlPr>
                        </m:dPr>
                        <m:e>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2</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sup>
                              </m:sSup>
                            </m:den>
                          </m:f>
                        </m:e>
                      </m:d>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3</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d>
                        <m:dPr>
                          <m:ctrlPr>
                            <a:rPr lang="en-US" sz="4000" b="0" i="1" smtClean="0">
                              <a:latin typeface="Cambria Math" panose="02040503050406030204" pitchFamily="18" charset="0"/>
                              <a:ea typeface="Cambria Math" panose="02040503050406030204" pitchFamily="18" charset="0"/>
                            </a:rPr>
                          </m:ctrlPr>
                        </m:dPr>
                        <m:e>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2</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4</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4</m:t>
                                  </m:r>
                                </m:e>
                                <m:sup>
                                  <m:r>
                                    <a:rPr lang="en-US" sz="4000" b="0" i="1" smtClean="0">
                                      <a:latin typeface="Cambria Math" panose="02040503050406030204" pitchFamily="18" charset="0"/>
                                      <a:ea typeface="Cambria Math" panose="02040503050406030204" pitchFamily="18" charset="0"/>
                                    </a:rPr>
                                    <m:t>𝑠</m:t>
                                  </m:r>
                                </m:sup>
                              </m:sSup>
                            </m:den>
                          </m:f>
                        </m:e>
                      </m:d>
                      <m:r>
                        <a:rPr lang="en-US" sz="4000" b="0" i="1" smtClean="0">
                          <a:latin typeface="Cambria Math" panose="02040503050406030204" pitchFamily="18" charset="0"/>
                          <a:ea typeface="Cambria Math" panose="02040503050406030204" pitchFamily="18" charset="0"/>
                        </a:rPr>
                        <m:t>+…</m:t>
                      </m:r>
                    </m:oMath>
                  </m:oMathPara>
                </a14:m>
                <a:endParaRPr lang="en-US" sz="4000" b="0" i="1">
                  <a:latin typeface="Cambria Math" panose="02040503050406030204" pitchFamily="18" charset="0"/>
                  <a:ea typeface="Cambria Math" panose="02040503050406030204" pitchFamily="18" charset="0"/>
                </a:endParaRPr>
              </a:p>
              <a:p>
                <a:pPr algn="ctr">
                  <a:lnSpc>
                    <a:spcPts val="125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1−</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3</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4</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e>
                      </m:d>
                      <m:r>
                        <a:rPr lang="en-US" sz="4000" b="0" i="1" smtClean="0">
                          <a:latin typeface="Cambria Math" panose="02040503050406030204" pitchFamily="18" charset="0"/>
                          <a:ea typeface="Cambria Math" panose="02040503050406030204" pitchFamily="18" charset="0"/>
                        </a:rPr>
                        <m:t>+2</m:t>
                      </m:r>
                      <m:d>
                        <m:dPr>
                          <m:ctrlPr>
                            <a:rPr lang="en-US" sz="4000" b="0" i="1" smtClean="0">
                              <a:latin typeface="Cambria Math" panose="02040503050406030204" pitchFamily="18" charset="0"/>
                              <a:ea typeface="Cambria Math" panose="02040503050406030204" pitchFamily="18" charset="0"/>
                            </a:rPr>
                          </m:ctrlPr>
                        </m:dPr>
                        <m:e>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4</m:t>
                                  </m:r>
                                </m:e>
                                <m:sup>
                                  <m:r>
                                    <a:rPr lang="en-US" sz="4000" b="0" i="1" smtClean="0">
                                      <a:latin typeface="Cambria Math" panose="02040503050406030204" pitchFamily="18" charset="0"/>
                                      <a:ea typeface="Cambria Math" panose="02040503050406030204" pitchFamily="18" charset="0"/>
                                    </a:rPr>
                                    <m:t>𝑠</m:t>
                                  </m:r>
                                </m:sup>
                              </m:sSup>
                            </m:den>
                          </m:f>
                          <m:r>
                            <a:rPr lang="en-US" sz="4000" b="0" i="1" smtClean="0">
                              <a:latin typeface="Cambria Math" panose="02040503050406030204" pitchFamily="18" charset="0"/>
                              <a:ea typeface="Cambria Math" panose="02040503050406030204" pitchFamily="18" charset="0"/>
                            </a:rPr>
                            <m:t>+…</m:t>
                          </m:r>
                        </m:e>
                      </m:d>
                    </m:oMath>
                  </m:oMathPara>
                </a14:m>
                <a:endParaRPr lang="en-US" sz="4000">
                  <a:latin typeface="Cambria Math" panose="02040503050406030204" pitchFamily="18" charset="0"/>
                  <a:ea typeface="Cambria Math" panose="02040503050406030204" pitchFamily="18" charset="0"/>
                </a:endParaRPr>
              </a:p>
              <a:p>
                <a:pPr algn="ctr">
                  <a:lnSpc>
                    <a:spcPts val="125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𝑍</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+2</m:t>
                      </m:r>
                      <m:d>
                        <m:dPr>
                          <m:ctrlPr>
                            <a:rPr lang="en-US" sz="4000" b="0" i="1" smtClean="0">
                              <a:latin typeface="Cambria Math" panose="02040503050406030204" pitchFamily="18" charset="0"/>
                              <a:ea typeface="Cambria Math" panose="02040503050406030204" pitchFamily="18" charset="0"/>
                            </a:rPr>
                          </m:ctrlPr>
                        </m:dPr>
                        <m:e>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sup>
                              </m:sSup>
                            </m:den>
                          </m:f>
                        </m:e>
                      </m:d>
                    </m:oMath>
                  </m:oMathPara>
                </a14:m>
                <a:endParaRPr lang="en-US" sz="4000">
                  <a:latin typeface="Cambria Math" panose="02040503050406030204" pitchFamily="18" charset="0"/>
                  <a:ea typeface="Cambria Math" panose="02040503050406030204" pitchFamily="18" charset="0"/>
                </a:endParaRPr>
              </a:p>
            </p:txBody>
          </p:sp>
        </mc:Choice>
        <mc:Fallback xmlns="">
          <p:sp>
            <p:nvSpPr>
              <p:cNvPr id="3" name="Title 1">
                <a:extLst>
                  <a:ext uri="{FF2B5EF4-FFF2-40B4-BE49-F238E27FC236}">
                    <a16:creationId xmlns:a16="http://schemas.microsoft.com/office/drawing/2014/main" id="{050ECFFA-1DA9-F98B-1A94-E1E0C7B5935F}"/>
                  </a:ext>
                </a:extLst>
              </p:cNvPr>
              <p:cNvSpPr txBox="1">
                <a:spLocks noRot="1" noChangeAspect="1" noMove="1" noResize="1" noEditPoints="1" noAdjustHandles="1" noChangeArrowheads="1" noChangeShapeType="1" noTextEdit="1"/>
              </p:cNvSpPr>
              <p:nvPr/>
            </p:nvSpPr>
            <p:spPr>
              <a:xfrm>
                <a:off x="-142374" y="1104782"/>
                <a:ext cx="12476747" cy="5046000"/>
              </a:xfrm>
              <a:prstGeom prst="rect">
                <a:avLst/>
              </a:prstGeom>
              <a:blipFill>
                <a:blip r:embed="rId2"/>
                <a:stretch>
                  <a:fillRect t="-4831" b="-129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A0F15A6-BFC8-01CB-27D8-CDAF6B2658D7}"/>
              </a:ext>
            </a:extLst>
          </p:cNvPr>
          <p:cNvSpPr>
            <a:spLocks noGrp="1"/>
          </p:cNvSpPr>
          <p:nvPr>
            <p:ph type="title"/>
          </p:nvPr>
        </p:nvSpPr>
        <p:spPr>
          <a:xfrm>
            <a:off x="838200" y="158935"/>
            <a:ext cx="10515600" cy="1325563"/>
          </a:xfrm>
        </p:spPr>
        <p:txBody>
          <a:bodyPr/>
          <a:lstStyle/>
          <a:p>
            <a:r>
              <a:rPr lang="en-US" b="1">
                <a:latin typeface="Cambria Math" panose="02040503050406030204" pitchFamily="18" charset="0"/>
                <a:ea typeface="Cambria Math" panose="02040503050406030204" pitchFamily="18" charset="0"/>
              </a:rPr>
              <a:t>Proof</a:t>
            </a:r>
          </a:p>
        </p:txBody>
      </p:sp>
    </p:spTree>
    <p:extLst>
      <p:ext uri="{BB962C8B-B14F-4D97-AF65-F5344CB8AC3E}">
        <p14:creationId xmlns:p14="http://schemas.microsoft.com/office/powerpoint/2010/main" val="2470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CF350-016C-2C61-E95A-6CB4AB94086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057EC506-FF0D-A110-874D-92E7FEAB5129}"/>
                  </a:ext>
                </a:extLst>
              </p:cNvPr>
              <p:cNvSpPr txBox="1">
                <a:spLocks/>
              </p:cNvSpPr>
              <p:nvPr/>
            </p:nvSpPr>
            <p:spPr>
              <a:xfrm>
                <a:off x="-92765" y="-143980"/>
                <a:ext cx="12476747" cy="80206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10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𝑍</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+2</m:t>
                      </m:r>
                      <m:d>
                        <m:dPr>
                          <m:ctrlPr>
                            <a:rPr lang="en-US" sz="4000" b="0" i="1" smtClean="0">
                              <a:latin typeface="Cambria Math" panose="02040503050406030204" pitchFamily="18" charset="0"/>
                              <a:ea typeface="Cambria Math" panose="02040503050406030204" pitchFamily="18" charset="0"/>
                            </a:rPr>
                          </m:ctrlPr>
                        </m:dPr>
                        <m:e>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sup>
                              </m:sSup>
                            </m:den>
                          </m:f>
                        </m:e>
                      </m:d>
                    </m:oMath>
                  </m:oMathPara>
                </a14:m>
                <a:endParaRPr lang="en-US" sz="4000" b="0">
                  <a:latin typeface="Cambria Math" panose="02040503050406030204" pitchFamily="18" charset="0"/>
                  <a:ea typeface="Cambria Math" panose="02040503050406030204" pitchFamily="18" charset="0"/>
                </a:endParaRPr>
              </a:p>
              <a:p>
                <a:pPr algn="ctr">
                  <a:lnSpc>
                    <a:spcPts val="110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𝑍</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2</m:t>
                              </m:r>
                            </m:e>
                            <m:sup>
                              <m:r>
                                <a:rPr lang="en-US" sz="4000" b="0" i="1" smtClean="0">
                                  <a:latin typeface="Cambria Math" panose="02040503050406030204" pitchFamily="18" charset="0"/>
                                  <a:ea typeface="Cambria Math" panose="02040503050406030204" pitchFamily="18" charset="0"/>
                                </a:rPr>
                                <m:t>𝑠</m:t>
                              </m:r>
                              <m:r>
                                <a:rPr lang="en-US" sz="4000" b="0" i="1" smtClean="0">
                                  <a:latin typeface="Cambria Math" panose="02040503050406030204" pitchFamily="18" charset="0"/>
                                  <a:ea typeface="Cambria Math" panose="02040503050406030204" pitchFamily="18" charset="0"/>
                                </a:rPr>
                                <m:t>−1</m:t>
                              </m:r>
                            </m:sup>
                          </m:sSup>
                        </m:den>
                      </m:f>
                    </m:oMath>
                  </m:oMathPara>
                </a14:m>
                <a:endParaRPr lang="en-US" sz="4000" b="0">
                  <a:latin typeface="Cambria Math" panose="02040503050406030204" pitchFamily="18" charset="0"/>
                  <a:ea typeface="Cambria Math" panose="02040503050406030204" pitchFamily="18" charset="0"/>
                </a:endParaRPr>
              </a:p>
              <a:p>
                <a:pPr algn="ctr">
                  <a:lnSpc>
                    <a:spcPts val="110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oMath>
                  </m:oMathPara>
                </a14:m>
                <a:endParaRPr lang="en-US" sz="4000" b="0">
                  <a:latin typeface="Cambria Math" panose="02040503050406030204" pitchFamily="18" charset="0"/>
                  <a:ea typeface="Cambria Math" panose="02040503050406030204" pitchFamily="18" charset="0"/>
                </a:endParaRPr>
              </a:p>
              <a:p>
                <a:pPr algn="ctr">
                  <a:lnSpc>
                    <a:spcPts val="11000"/>
                  </a:lnSpc>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𝜁</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𝑍</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𝑠</m:t>
                              </m:r>
                            </m:e>
                          </m:d>
                        </m:num>
                        <m:den>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1−2</m:t>
                              </m:r>
                            </m:e>
                            <m:sup>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𝑠</m:t>
                              </m:r>
                            </m:sup>
                          </m:sSup>
                        </m:den>
                      </m:f>
                    </m:oMath>
                  </m:oMathPara>
                </a14:m>
                <a:endParaRPr lang="en-US" sz="4000">
                  <a:latin typeface="Cambria Math" panose="02040503050406030204" pitchFamily="18" charset="0"/>
                  <a:ea typeface="Cambria Math" panose="02040503050406030204" pitchFamily="18" charset="0"/>
                </a:endParaRPr>
              </a:p>
            </p:txBody>
          </p:sp>
        </mc:Choice>
        <mc:Fallback xmlns="">
          <p:sp>
            <p:nvSpPr>
              <p:cNvPr id="3" name="Title 1">
                <a:extLst>
                  <a:ext uri="{FF2B5EF4-FFF2-40B4-BE49-F238E27FC236}">
                    <a16:creationId xmlns:a16="http://schemas.microsoft.com/office/drawing/2014/main" id="{057EC506-FF0D-A110-874D-92E7FEAB5129}"/>
                  </a:ext>
                </a:extLst>
              </p:cNvPr>
              <p:cNvSpPr txBox="1">
                <a:spLocks noRot="1" noChangeAspect="1" noMove="1" noResize="1" noEditPoints="1" noAdjustHandles="1" noChangeArrowheads="1" noChangeShapeType="1" noTextEdit="1"/>
              </p:cNvSpPr>
              <p:nvPr/>
            </p:nvSpPr>
            <p:spPr>
              <a:xfrm>
                <a:off x="-92765" y="-143980"/>
                <a:ext cx="12476747" cy="8020603"/>
              </a:xfrm>
              <a:prstGeom prst="rect">
                <a:avLst/>
              </a:prstGeom>
              <a:blipFill>
                <a:blip r:embed="rId2"/>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E568DCA-0BCA-48EA-E697-4965BC791C6E}"/>
              </a:ext>
            </a:extLst>
          </p:cNvPr>
          <p:cNvSpPr>
            <a:spLocks noGrp="1"/>
          </p:cNvSpPr>
          <p:nvPr>
            <p:ph type="title"/>
          </p:nvPr>
        </p:nvSpPr>
        <p:spPr>
          <a:xfrm>
            <a:off x="838200" y="163363"/>
            <a:ext cx="10515600" cy="1325563"/>
          </a:xfrm>
        </p:spPr>
        <p:txBody>
          <a:bodyPr/>
          <a:lstStyle/>
          <a:p>
            <a:r>
              <a:rPr lang="en-US" b="1">
                <a:latin typeface="Cambria Math" panose="02040503050406030204" pitchFamily="18" charset="0"/>
                <a:ea typeface="Cambria Math" panose="02040503050406030204" pitchFamily="18" charset="0"/>
              </a:rPr>
              <a:t>Proof Cont.</a:t>
            </a:r>
          </a:p>
        </p:txBody>
      </p:sp>
    </p:spTree>
    <p:extLst>
      <p:ext uri="{BB962C8B-B14F-4D97-AF65-F5344CB8AC3E}">
        <p14:creationId xmlns:p14="http://schemas.microsoft.com/office/powerpoint/2010/main" val="18228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2E264F39B3A04884EE5726EF800EBF" ma:contentTypeVersion="11" ma:contentTypeDescription="Create a new document." ma:contentTypeScope="" ma:versionID="9212a237b5d2a731d4cefc89c23a5631">
  <xsd:schema xmlns:xsd="http://www.w3.org/2001/XMLSchema" xmlns:xs="http://www.w3.org/2001/XMLSchema" xmlns:p="http://schemas.microsoft.com/office/2006/metadata/properties" xmlns:ns3="b7d6d873-bc18-4a6b-a4ff-a8d6f10d3ce8" xmlns:ns4="faa70be0-f0ec-4a7f-89ea-5fcfa0ca5b9c" targetNamespace="http://schemas.microsoft.com/office/2006/metadata/properties" ma:root="true" ma:fieldsID="c70f9d17ee6d85930b7ebd641bd52af1" ns3:_="" ns4:_="">
    <xsd:import namespace="b7d6d873-bc18-4a6b-a4ff-a8d6f10d3ce8"/>
    <xsd:import namespace="faa70be0-f0ec-4a7f-89ea-5fcfa0ca5b9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d6d873-bc18-4a6b-a4ff-a8d6f10d3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a70be0-f0ec-4a7f-89ea-5fcfa0ca5b9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7d6d873-bc18-4a6b-a4ff-a8d6f10d3ce8" xsi:nil="true"/>
  </documentManagement>
</p:properties>
</file>

<file path=customXml/itemProps1.xml><?xml version="1.0" encoding="utf-8"?>
<ds:datastoreItem xmlns:ds="http://schemas.openxmlformats.org/officeDocument/2006/customXml" ds:itemID="{7C061B3F-B740-4F1E-866F-756BED0D73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d6d873-bc18-4a6b-a4ff-a8d6f10d3ce8"/>
    <ds:schemaRef ds:uri="faa70be0-f0ec-4a7f-89ea-5fcfa0ca5b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42979A-77F7-4899-B4F8-49017ABAE9B9}">
  <ds:schemaRefs>
    <ds:schemaRef ds:uri="http://schemas.microsoft.com/sharepoint/v3/contenttype/forms"/>
  </ds:schemaRefs>
</ds:datastoreItem>
</file>

<file path=customXml/itemProps3.xml><?xml version="1.0" encoding="utf-8"?>
<ds:datastoreItem xmlns:ds="http://schemas.openxmlformats.org/officeDocument/2006/customXml" ds:itemID="{85FA86A0-43A4-4566-8575-28D659EF2637}">
  <ds:schemaRefs>
    <ds:schemaRef ds:uri="http://purl.org/dc/terms/"/>
    <ds:schemaRef ds:uri="http://schemas.microsoft.com/office/2006/metadata/properties"/>
    <ds:schemaRef ds:uri="b7d6d873-bc18-4a6b-a4ff-a8d6f10d3ce8"/>
    <ds:schemaRef ds:uri="faa70be0-f0ec-4a7f-89ea-5fcfa0ca5b9c"/>
    <ds:schemaRef ds:uri="http://purl.org/dc/elements/1.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Retrospect</Template>
  <TotalTime>1695</TotalTime>
  <Words>1053</Words>
  <Application>Microsoft Office PowerPoint</Application>
  <PresentationFormat>Widescreen</PresentationFormat>
  <Paragraphs>136</Paragraphs>
  <Slides>31</Slides>
  <Notes>5</Notes>
  <HiddenSlides>4</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Aptos Display</vt:lpstr>
      <vt:lpstr>Arial</vt:lpstr>
      <vt:lpstr>Cambria Math</vt:lpstr>
      <vt:lpstr>Office Theme</vt:lpstr>
      <vt:lpstr>The Riemann Zeta Function  Tasnia Kader  Course: MATH  3138 Professor: Dr. Jeromy Sivek</vt:lpstr>
      <vt:lpstr>Agenda</vt:lpstr>
      <vt:lpstr>Bernhard Riemann (1826 – 1866)</vt:lpstr>
      <vt:lpstr>Definition</vt:lpstr>
      <vt:lpstr>Analytic Continuation</vt:lpstr>
      <vt:lpstr>Example of Analytic Continuation</vt:lpstr>
      <vt:lpstr>Analytic Continuation of ζ(s)</vt:lpstr>
      <vt:lpstr>Proof</vt:lpstr>
      <vt:lpstr>Proof Cont.</vt:lpstr>
      <vt:lpstr>Z(s)/(1-2^(1-s) ) gives us an analytic continuation of ζ(s) over the domain {s∈C:Re(s)&gt;0∧s≠1}  Is there a different analytic continuation that extends the domain to the entire complex plane except at s=1?</vt:lpstr>
      <vt:lpstr>Gamma Function Γ</vt:lpstr>
      <vt:lpstr>Gamma Function Γ</vt:lpstr>
      <vt:lpstr>Functional Equation of ζ(s)</vt:lpstr>
      <vt:lpstr>Zeros of ζ(s)</vt:lpstr>
      <vt:lpstr>Riemann Hypothesis</vt:lpstr>
      <vt:lpstr>Basel Problem ζ(2)</vt:lpstr>
      <vt:lpstr>Weierstrass Factorization Theorem</vt:lpstr>
      <vt:lpstr>Weierstrass Factorization Theorem</vt:lpstr>
      <vt:lpstr>Basel Problem ζ(2) Cont.</vt:lpstr>
      <vt:lpstr>Basel Problem ζ(2) Cont.</vt:lpstr>
      <vt:lpstr>Basel Problem ζ(2) Cont.</vt:lpstr>
      <vt:lpstr>ζ(-1)</vt:lpstr>
      <vt:lpstr>ζ(-1) Cont.</vt:lpstr>
      <vt:lpstr>ζ(-1) Cont.</vt:lpstr>
      <vt:lpstr>PowerPoint Presentation</vt:lpstr>
      <vt:lpstr>PowerPoint Presentation</vt:lpstr>
      <vt:lpstr>References</vt:lpstr>
      <vt:lpstr>Thank you!  Any Questions?</vt:lpstr>
      <vt:lpstr>Convergence</vt:lpstr>
      <vt:lpstr>Euler Product Formula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Tasnia Kader</dc:creator>
  <cp:lastModifiedBy>Tasnia Kader</cp:lastModifiedBy>
  <cp:revision>4</cp:revision>
  <dcterms:created xsi:type="dcterms:W3CDTF">2025-03-21T02:09:31Z</dcterms:created>
  <dcterms:modified xsi:type="dcterms:W3CDTF">2025-04-14T16:01:13Z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0x010100EB2E264F39B3A04884EE5726EF800EBF</vt:lpwstr>
  </property>
</Properties>
</file>